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277" r:id="rId6"/>
    <p:sldId id="278" r:id="rId7"/>
    <p:sldId id="287" r:id="rId8"/>
    <p:sldId id="257" r:id="rId9"/>
    <p:sldId id="285" r:id="rId10"/>
    <p:sldId id="272" r:id="rId11"/>
    <p:sldId id="274" r:id="rId12"/>
    <p:sldId id="284" r:id="rId13"/>
    <p:sldId id="283" r:id="rId14"/>
    <p:sldId id="282" r:id="rId15"/>
    <p:sldId id="281" r:id="rId16"/>
    <p:sldId id="280" r:id="rId17"/>
    <p:sldId id="273" r:id="rId18"/>
    <p:sldId id="262" r:id="rId19"/>
    <p:sldId id="279" r:id="rId20"/>
    <p:sldId id="289" r:id="rId21"/>
    <p:sldId id="286" r:id="rId22"/>
    <p:sldId id="311" r:id="rId23"/>
    <p:sldId id="312" r:id="rId24"/>
    <p:sldId id="313" r:id="rId25"/>
    <p:sldId id="314" r:id="rId26"/>
    <p:sldId id="316" r:id="rId27"/>
    <p:sldId id="315" r:id="rId28"/>
    <p:sldId id="290" r:id="rId29"/>
    <p:sldId id="288" r:id="rId30"/>
    <p:sldId id="309" r:id="rId31"/>
    <p:sldId id="310" r:id="rId32"/>
    <p:sldId id="291" r:id="rId33"/>
    <p:sldId id="317" r:id="rId34"/>
    <p:sldId id="308" r:id="rId35"/>
    <p:sldId id="307" r:id="rId36"/>
    <p:sldId id="293" r:id="rId37"/>
    <p:sldId id="301" r:id="rId38"/>
    <p:sldId id="302" r:id="rId39"/>
    <p:sldId id="303" r:id="rId40"/>
    <p:sldId id="318" r:id="rId41"/>
    <p:sldId id="294" r:id="rId42"/>
    <p:sldId id="295" r:id="rId43"/>
    <p:sldId id="296" r:id="rId44"/>
    <p:sldId id="297" r:id="rId45"/>
    <p:sldId id="298" r:id="rId46"/>
    <p:sldId id="299" r:id="rId47"/>
    <p:sldId id="320" r:id="rId48"/>
    <p:sldId id="300" r:id="rId49"/>
    <p:sldId id="321" r:id="rId50"/>
    <p:sldId id="319" r:id="rId51"/>
    <p:sldId id="322" r:id="rId52"/>
    <p:sldId id="323" r:id="rId53"/>
    <p:sldId id="324" r:id="rId54"/>
    <p:sldId id="325" r:id="rId55"/>
    <p:sldId id="326" r:id="rId56"/>
    <p:sldId id="327" r:id="rId57"/>
    <p:sldId id="331" r:id="rId58"/>
    <p:sldId id="33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B5"/>
    <a:srgbClr val="E60028"/>
    <a:srgbClr val="FFFFFF"/>
    <a:srgbClr val="898989"/>
    <a:srgbClr val="69E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0655" autoAdjust="0"/>
  </p:normalViewPr>
  <p:slideViewPr>
    <p:cSldViewPr snapToGrid="0">
      <p:cViewPr varScale="1">
        <p:scale>
          <a:sx n="100" d="100"/>
          <a:sy n="100" d="100"/>
        </p:scale>
        <p:origin x="91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4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3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3429000"/>
            <a:ext cx="4941771" cy="212804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72533"/>
            <a:ext cx="4296508" cy="953298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751" y="150777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2808" y="2584097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9233" y="366042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63433" y="473674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72757"/>
            <a:ext cx="8421688" cy="1644984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883877"/>
            <a:ext cx="3924300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883877"/>
            <a:ext cx="3943627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250" y="522515"/>
            <a:ext cx="9710646" cy="1377306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3023393"/>
            <a:ext cx="2896671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954593"/>
            <a:ext cx="5111750" cy="1921958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9219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351693"/>
            <a:ext cx="4179570" cy="2453652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1076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91403"/>
            <a:ext cx="2895600" cy="2054606"/>
          </a:xfrm>
        </p:spPr>
        <p:txBody>
          <a:bodyPr anchor="b">
            <a:no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612949"/>
            <a:ext cx="5111750" cy="2263602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22636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522514"/>
            <a:ext cx="4179570" cy="3341857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67" y="892177"/>
            <a:ext cx="9577983" cy="1325563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2pPr marL="0" indent="0" algn="ctr">
              <a:spcBef>
                <a:spcPts val="0"/>
              </a:spcBef>
              <a:buNone/>
              <a:defRPr sz="1400"/>
            </a:lvl2pPr>
          </a:lstStyle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68" y="892177"/>
            <a:ext cx="9088438" cy="1135899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570485"/>
            <a:ext cx="2105135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779603"/>
            <a:ext cx="2299855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779603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38439"/>
            <a:ext cx="1813474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38439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1705.05355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playground-series-s3e14/overview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ardPuettmann/azure-automl-webina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machine-learning/concept-automated-ml?view=azureml-api-2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330" y="3429000"/>
            <a:ext cx="6519482" cy="2128042"/>
          </a:xfrm>
        </p:spPr>
        <p:txBody>
          <a:bodyPr/>
          <a:lstStyle/>
          <a:p>
            <a:r>
              <a:rPr lang="en-US" dirty="0"/>
              <a:t>Train and Deploy models with Azure AUTOML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89"/>
            <a:ext cx="4941770" cy="83166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b="1" dirty="0"/>
              <a:t>Leonard Püttmann</a:t>
            </a:r>
          </a:p>
          <a:p>
            <a:pPr>
              <a:spcBef>
                <a:spcPts val="0"/>
              </a:spcBef>
            </a:pPr>
            <a:r>
              <a:rPr lang="en-US" dirty="0"/>
              <a:t>Data Scientist at Kern AI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787E4-8A01-BB52-7EFF-C92FF4D0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EEE2A-1B0F-8FE5-3A31-A9828DE4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D643FC-C9FB-F7FF-71DE-A45F610D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What is </a:t>
            </a:r>
            <a:r>
              <a:rPr lang="en-US" dirty="0" err="1"/>
              <a:t>AutoML</a:t>
            </a:r>
            <a:endParaRPr lang="en-US" dirty="0"/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3605C34B-F432-5ED9-3BCA-4820377E4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715" y="1736552"/>
            <a:ext cx="742950" cy="74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09D07A-4685-782A-1747-7FD4A6C00738}"/>
              </a:ext>
            </a:extLst>
          </p:cNvPr>
          <p:cNvSpPr txBox="1"/>
          <p:nvPr/>
        </p:nvSpPr>
        <p:spPr>
          <a:xfrm>
            <a:off x="2223671" y="2583063"/>
            <a:ext cx="3948529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Professionals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Experienced developers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6838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67DF8-A7CF-1C3A-3839-A0448AB44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053D4-24BD-A5C1-440F-341D7CA9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69F809-1C08-DF69-720D-09878ADB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What is </a:t>
            </a:r>
            <a:r>
              <a:rPr lang="en-US" dirty="0" err="1"/>
              <a:t>AutoML</a:t>
            </a:r>
            <a:endParaRPr lang="en-US" dirty="0"/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12D3459B-5E29-E85D-CE42-9CD361231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715" y="1736552"/>
            <a:ext cx="742950" cy="74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9EC03-6820-D484-FE96-E07891C88EAA}"/>
              </a:ext>
            </a:extLst>
          </p:cNvPr>
          <p:cNvSpPr txBox="1"/>
          <p:nvPr/>
        </p:nvSpPr>
        <p:spPr>
          <a:xfrm>
            <a:off x="2223671" y="2583063"/>
            <a:ext cx="3948529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Professionals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Experienced developers</a:t>
            </a:r>
            <a:endParaRPr lang="de-DE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10FD6-B633-3BEF-FE7C-8A9487D85A7D}"/>
              </a:ext>
            </a:extLst>
          </p:cNvPr>
          <p:cNvSpPr txBox="1"/>
          <p:nvPr/>
        </p:nvSpPr>
        <p:spPr>
          <a:xfrm>
            <a:off x="2804465" y="4262383"/>
            <a:ext cx="1752555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err="1"/>
              <a:t>Production</a:t>
            </a:r>
            <a:endParaRPr lang="de-DE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A7A25-1C1B-F56A-B65E-A94B81EA661A}"/>
              </a:ext>
            </a:extLst>
          </p:cNvPr>
          <p:cNvCxnSpPr/>
          <p:nvPr/>
        </p:nvCxnSpPr>
        <p:spPr>
          <a:xfrm>
            <a:off x="3652189" y="3873339"/>
            <a:ext cx="0" cy="317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355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86C98-7C11-765D-5D3F-BE6109D2E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DA5BD-C7A4-27AA-8A0B-47FFCD66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4779BB-1D0C-E3A7-1191-E8BA29FE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What is </a:t>
            </a:r>
            <a:r>
              <a:rPr lang="en-US" dirty="0" err="1"/>
              <a:t>AutoML</a:t>
            </a:r>
            <a:endParaRPr lang="en-US" dirty="0"/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9DC5E11B-20EC-4147-77FC-20E6DAEE9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715" y="1736552"/>
            <a:ext cx="742950" cy="74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D9DEEE-4FAE-A1BE-7F39-E8B5BC94B147}"/>
              </a:ext>
            </a:extLst>
          </p:cNvPr>
          <p:cNvSpPr txBox="1"/>
          <p:nvPr/>
        </p:nvSpPr>
        <p:spPr>
          <a:xfrm>
            <a:off x="2223671" y="2583063"/>
            <a:ext cx="3948529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Professionals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Experienced developers</a:t>
            </a:r>
            <a:endParaRPr lang="de-DE" sz="2400" dirty="0"/>
          </a:p>
        </p:txBody>
      </p:sp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55AEBC54-A321-EA13-1655-BF10B0A38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00" y="1736552"/>
            <a:ext cx="742950" cy="742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8AFB1F-0D3F-771F-68B0-AD2C20DA8C72}"/>
              </a:ext>
            </a:extLst>
          </p:cNvPr>
          <p:cNvSpPr txBox="1"/>
          <p:nvPr/>
        </p:nvSpPr>
        <p:spPr>
          <a:xfrm>
            <a:off x="2804465" y="4262383"/>
            <a:ext cx="1752555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err="1"/>
              <a:t>Production</a:t>
            </a:r>
            <a:endParaRPr lang="de-DE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7324D4-F4BF-7AA4-D421-9BE2E52F38AF}"/>
              </a:ext>
            </a:extLst>
          </p:cNvPr>
          <p:cNvCxnSpPr/>
          <p:nvPr/>
        </p:nvCxnSpPr>
        <p:spPr>
          <a:xfrm>
            <a:off x="3652189" y="3873339"/>
            <a:ext cx="0" cy="317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AA07C0-2150-C942-1917-8B07ACA370A1}"/>
              </a:ext>
            </a:extLst>
          </p:cNvPr>
          <p:cNvSpPr txBox="1"/>
          <p:nvPr/>
        </p:nvSpPr>
        <p:spPr>
          <a:xfrm>
            <a:off x="7405271" y="2666800"/>
            <a:ext cx="3948529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Students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New developers</a:t>
            </a:r>
          </a:p>
        </p:txBody>
      </p:sp>
    </p:spTree>
    <p:extLst>
      <p:ext uri="{BB962C8B-B14F-4D97-AF65-F5344CB8AC3E}">
        <p14:creationId xmlns:p14="http://schemas.microsoft.com/office/powerpoint/2010/main" val="128176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4639-5B78-1E55-C24D-6E6B721A1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C48F2-31B4-79FE-14D3-931CDAB7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29F5D7-AE69-2C48-F8D1-EF3E6F73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What is </a:t>
            </a:r>
            <a:r>
              <a:rPr lang="en-US" dirty="0" err="1"/>
              <a:t>AutoML</a:t>
            </a:r>
            <a:endParaRPr lang="en-US" dirty="0"/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493DB582-DAE3-68B3-4D37-18554DFC3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715" y="1736552"/>
            <a:ext cx="742950" cy="74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7338D-C9C0-9FD8-5D79-A539F35B1D60}"/>
              </a:ext>
            </a:extLst>
          </p:cNvPr>
          <p:cNvSpPr txBox="1"/>
          <p:nvPr/>
        </p:nvSpPr>
        <p:spPr>
          <a:xfrm>
            <a:off x="2223671" y="2583063"/>
            <a:ext cx="3948529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Professionals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Experienced developers</a:t>
            </a:r>
            <a:endParaRPr lang="de-DE" sz="2400" dirty="0"/>
          </a:p>
        </p:txBody>
      </p:sp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88DB0A8F-1554-6A50-FCE0-4AD9006B6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00" y="1736552"/>
            <a:ext cx="742950" cy="742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156BB-788D-157C-DBBF-5D3A138CE2F2}"/>
              </a:ext>
            </a:extLst>
          </p:cNvPr>
          <p:cNvSpPr txBox="1"/>
          <p:nvPr/>
        </p:nvSpPr>
        <p:spPr>
          <a:xfrm>
            <a:off x="2804465" y="4262383"/>
            <a:ext cx="1752555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err="1"/>
              <a:t>Production</a:t>
            </a:r>
            <a:endParaRPr lang="de-DE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778D50-9150-33F4-296C-7DE0B9EA16AA}"/>
              </a:ext>
            </a:extLst>
          </p:cNvPr>
          <p:cNvCxnSpPr/>
          <p:nvPr/>
        </p:nvCxnSpPr>
        <p:spPr>
          <a:xfrm>
            <a:off x="3652189" y="3873339"/>
            <a:ext cx="0" cy="317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224A78-1166-BE1A-AA4C-E57190718699}"/>
              </a:ext>
            </a:extLst>
          </p:cNvPr>
          <p:cNvSpPr txBox="1"/>
          <p:nvPr/>
        </p:nvSpPr>
        <p:spPr>
          <a:xfrm>
            <a:off x="7405271" y="2666800"/>
            <a:ext cx="3948529" cy="1137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Students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New developers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39696-70A3-D2DD-1F30-8187477DB6A3}"/>
              </a:ext>
            </a:extLst>
          </p:cNvPr>
          <p:cNvSpPr txBox="1"/>
          <p:nvPr/>
        </p:nvSpPr>
        <p:spPr>
          <a:xfrm>
            <a:off x="7135565" y="4283828"/>
            <a:ext cx="2931020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err="1"/>
              <a:t>Testing</a:t>
            </a:r>
            <a:r>
              <a:rPr lang="de-DE" sz="2400" dirty="0"/>
              <a:t>/ Learning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BD19B8-95C5-59B9-5CF0-FC9457C335CE}"/>
              </a:ext>
            </a:extLst>
          </p:cNvPr>
          <p:cNvCxnSpPr/>
          <p:nvPr/>
        </p:nvCxnSpPr>
        <p:spPr>
          <a:xfrm>
            <a:off x="8372475" y="3873339"/>
            <a:ext cx="0" cy="3176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721D-B7F9-8C5E-7A46-F8860FDA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6FF51-DB36-182B-9E7D-B22F9EA8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D8175E-C1C9-EB4F-E90B-81475134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 err="1"/>
              <a:t>Automl</a:t>
            </a:r>
            <a:r>
              <a:rPr lang="en-US" dirty="0"/>
              <a:t> vs </a:t>
            </a:r>
            <a:r>
              <a:rPr lang="en-US" dirty="0" err="1"/>
              <a:t>Hpo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B02E4-3C70-3D97-26E2-C5B8B317BEBA}"/>
              </a:ext>
            </a:extLst>
          </p:cNvPr>
          <p:cNvSpPr txBox="1"/>
          <p:nvPr/>
        </p:nvSpPr>
        <p:spPr>
          <a:xfrm>
            <a:off x="1244771" y="2047339"/>
            <a:ext cx="43323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Hyperparameter Optimization</a:t>
            </a:r>
            <a:endParaRPr lang="de-DE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8C4BC-791D-6501-15C4-0897B53D5995}"/>
              </a:ext>
            </a:extLst>
          </p:cNvPr>
          <p:cNvSpPr txBox="1"/>
          <p:nvPr/>
        </p:nvSpPr>
        <p:spPr>
          <a:xfrm>
            <a:off x="1636499" y="3134612"/>
            <a:ext cx="3548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Improving and finding the best Hyperparameters of a single model type to improve performance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0A5E0-BDB2-F894-A075-F5003930B7A5}"/>
              </a:ext>
            </a:extLst>
          </p:cNvPr>
          <p:cNvSpPr txBox="1"/>
          <p:nvPr/>
        </p:nvSpPr>
        <p:spPr>
          <a:xfrm>
            <a:off x="6125595" y="2047338"/>
            <a:ext cx="43323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Automated </a:t>
            </a:r>
          </a:p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Machine Learning</a:t>
            </a:r>
            <a:endParaRPr lang="de-DE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1BA48-E7F8-713F-688F-361874584BE6}"/>
              </a:ext>
            </a:extLst>
          </p:cNvPr>
          <p:cNvSpPr txBox="1"/>
          <p:nvPr/>
        </p:nvSpPr>
        <p:spPr>
          <a:xfrm>
            <a:off x="6517322" y="3134612"/>
            <a:ext cx="3548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engineering and transformation, finding the best type of model. Broader approach to the whole ML pipeline.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08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522514"/>
            <a:ext cx="4179570" cy="3341857"/>
          </a:xfrm>
        </p:spPr>
        <p:txBody>
          <a:bodyPr/>
          <a:lstStyle/>
          <a:p>
            <a:r>
              <a:rPr lang="en-US" dirty="0"/>
              <a:t>Moving </a:t>
            </a:r>
            <a:r>
              <a:rPr lang="en-US" dirty="0" err="1"/>
              <a:t>AutoML</a:t>
            </a:r>
            <a:r>
              <a:rPr lang="en-US" dirty="0"/>
              <a:t> to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/>
          <a:lstStyle/>
          <a:p>
            <a:r>
              <a:rPr lang="en-US" dirty="0"/>
              <a:t>Annual revenue growth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D2E8F-A432-8049-2742-525B3BE1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E6264-4039-D9D4-5DEC-F86635F3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A72AB7-84BD-81AD-4989-B7461F473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What is </a:t>
            </a:r>
            <a:r>
              <a:rPr lang="en-US" b="1" dirty="0">
                <a:solidFill>
                  <a:srgbClr val="0064B5"/>
                </a:solidFill>
              </a:rPr>
              <a:t>Azure</a:t>
            </a:r>
            <a:r>
              <a:rPr lang="en-US" dirty="0"/>
              <a:t> </a:t>
            </a:r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B9DFF-97F0-E1BA-FAD3-3135CC105A82}"/>
              </a:ext>
            </a:extLst>
          </p:cNvPr>
          <p:cNvSpPr txBox="1"/>
          <p:nvPr/>
        </p:nvSpPr>
        <p:spPr>
          <a:xfrm>
            <a:off x="270122" y="603318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[1705.05355] Probabilistic Matrix Factorization for Automated Machine Learning (arxiv.org)</a:t>
            </a:r>
            <a:endParaRPr lang="de-DE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1B34DA-7094-C01A-97FA-18DD2FA1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94" y="3068586"/>
            <a:ext cx="6094520" cy="2551911"/>
          </a:xfrm>
          <a:prstGeom prst="rect">
            <a:avLst/>
          </a:prstGeom>
          <a:ln w="28575">
            <a:solidFill>
              <a:srgbClr val="898989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301A55-B5B3-A6CD-C08E-97393CA19F49}"/>
              </a:ext>
            </a:extLst>
          </p:cNvPr>
          <p:cNvSpPr txBox="1"/>
          <p:nvPr/>
        </p:nvSpPr>
        <p:spPr>
          <a:xfrm>
            <a:off x="432971" y="960975"/>
            <a:ext cx="4805779" cy="169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Highly scalable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Easy to use -&gt; Azure ML Studio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Accurate for many use cases</a:t>
            </a:r>
          </a:p>
        </p:txBody>
      </p:sp>
    </p:spTree>
    <p:extLst>
      <p:ext uri="{BB962C8B-B14F-4D97-AF65-F5344CB8AC3E}">
        <p14:creationId xmlns:p14="http://schemas.microsoft.com/office/powerpoint/2010/main" val="291583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4A8E4-B034-D8B4-E2B1-44E45D75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72572-1EF8-2644-0D05-36E8795F9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5DDE57-BB2C-DF03-9EDB-BB4B78E7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1" y="240086"/>
            <a:ext cx="8616704" cy="470127"/>
          </a:xfrm>
        </p:spPr>
        <p:txBody>
          <a:bodyPr/>
          <a:lstStyle/>
          <a:p>
            <a:pPr algn="l"/>
            <a:r>
              <a:rPr lang="en-US" dirty="0"/>
              <a:t>Available for many different tasks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73A0D47-74A6-62C2-06FB-F527387A0F65}"/>
              </a:ext>
            </a:extLst>
          </p:cNvPr>
          <p:cNvSpPr txBox="1"/>
          <p:nvPr/>
        </p:nvSpPr>
        <p:spPr>
          <a:xfrm>
            <a:off x="2057400" y="1836090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Regression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838A011-03B6-0076-17E7-4DB1CFDCFC4F}"/>
              </a:ext>
            </a:extLst>
          </p:cNvPr>
          <p:cNvSpPr txBox="1"/>
          <p:nvPr/>
        </p:nvSpPr>
        <p:spPr>
          <a:xfrm>
            <a:off x="2057400" y="3913913"/>
            <a:ext cx="299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Computer </a:t>
            </a:r>
          </a:p>
          <a:p>
            <a:pPr algn="ctr"/>
            <a:r>
              <a:rPr lang="de-DE" sz="2400" b="1" dirty="0"/>
              <a:t>Vision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C72A36-C631-A47A-A309-BE96CE8A84C5}"/>
              </a:ext>
            </a:extLst>
          </p:cNvPr>
          <p:cNvSpPr txBox="1"/>
          <p:nvPr/>
        </p:nvSpPr>
        <p:spPr>
          <a:xfrm>
            <a:off x="6324600" y="1836089"/>
            <a:ext cx="29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Classification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69CC123-BC13-6B30-AF79-BCCB012A0138}"/>
              </a:ext>
            </a:extLst>
          </p:cNvPr>
          <p:cNvSpPr txBox="1"/>
          <p:nvPr/>
        </p:nvSpPr>
        <p:spPr>
          <a:xfrm>
            <a:off x="6324600" y="3898806"/>
            <a:ext cx="299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Natural Language Processing</a:t>
            </a:r>
          </a:p>
        </p:txBody>
      </p:sp>
      <p:pic>
        <p:nvPicPr>
          <p:cNvPr id="9" name="Grafik 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A129E34-4A49-7B8C-AC2B-B1BA6E96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26" y="2113090"/>
            <a:ext cx="830997" cy="830997"/>
          </a:xfrm>
          <a:prstGeom prst="rect">
            <a:avLst/>
          </a:prstGeom>
        </p:spPr>
      </p:pic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06F2E361-AE3C-638B-615A-45480FD81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6" y="4560245"/>
            <a:ext cx="904875" cy="904875"/>
          </a:xfrm>
          <a:prstGeom prst="rect">
            <a:avLst/>
          </a:prstGeom>
        </p:spPr>
      </p:pic>
      <p:pic>
        <p:nvPicPr>
          <p:cNvPr id="13" name="Grafik 1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4F7C20E-1EE7-AC12-12F7-8C5A3135D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316" y="4645969"/>
            <a:ext cx="733425" cy="733425"/>
          </a:xfrm>
          <a:prstGeom prst="rect">
            <a:avLst/>
          </a:prstGeom>
        </p:spPr>
      </p:pic>
      <p:pic>
        <p:nvPicPr>
          <p:cNvPr id="15" name="Grafik 1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E33C2D7-7C86-6DA6-4298-04BE6A9C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412" y="2272259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30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5CC44-222B-B239-BCDD-F5AA9AE5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9C42-6137-43C4-D91A-7C6CE5314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522514"/>
            <a:ext cx="4179570" cy="3341857"/>
          </a:xfrm>
        </p:spPr>
        <p:txBody>
          <a:bodyPr/>
          <a:lstStyle/>
          <a:p>
            <a:r>
              <a:rPr lang="en-US" dirty="0"/>
              <a:t>Some Azure ML</a:t>
            </a:r>
            <a:br>
              <a:rPr lang="en-US" dirty="0"/>
            </a:br>
            <a:r>
              <a:rPr lang="en-US" dirty="0"/>
              <a:t>Basics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45D10-524C-F2D4-21D5-E3D66AA58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/>
          <a:lstStyle/>
          <a:p>
            <a:r>
              <a:rPr lang="en-US" dirty="0"/>
              <a:t>Authentication, Compute &amp; more</a:t>
            </a:r>
          </a:p>
        </p:txBody>
      </p:sp>
    </p:spTree>
    <p:extLst>
      <p:ext uri="{BB962C8B-B14F-4D97-AF65-F5344CB8AC3E}">
        <p14:creationId xmlns:p14="http://schemas.microsoft.com/office/powerpoint/2010/main" val="202238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3BA-D758-0A11-7654-53863A95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5A0CF-2E4D-F4A8-E34B-1FF94C41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B44B0-2D1F-0560-1E03-32F0F831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7"/>
            <a:ext cx="5411586" cy="560014"/>
          </a:xfrm>
        </p:spPr>
        <p:txBody>
          <a:bodyPr/>
          <a:lstStyle/>
          <a:p>
            <a:pPr algn="l"/>
            <a:r>
              <a:rPr lang="en-US" dirty="0"/>
              <a:t>Let’s talk about compute</a:t>
            </a:r>
          </a:p>
        </p:txBody>
      </p:sp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18952C8-13EA-117A-2CCD-D40D8DA2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5" y="1089739"/>
            <a:ext cx="6343650" cy="5192872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133E20F-074D-2EB3-2340-AB4D1B02285E}"/>
              </a:ext>
            </a:extLst>
          </p:cNvPr>
          <p:cNvCxnSpPr/>
          <p:nvPr/>
        </p:nvCxnSpPr>
        <p:spPr>
          <a:xfrm flipV="1">
            <a:off x="7258050" y="2324100"/>
            <a:ext cx="495300" cy="495300"/>
          </a:xfrm>
          <a:prstGeom prst="straightConnector1">
            <a:avLst/>
          </a:prstGeom>
          <a:ln w="38100">
            <a:solidFill>
              <a:srgbClr val="E6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46BE0B5-B7B7-F0E7-276B-C86C7696DE7A}"/>
              </a:ext>
            </a:extLst>
          </p:cNvPr>
          <p:cNvSpPr txBox="1"/>
          <p:nvPr/>
        </p:nvSpPr>
        <p:spPr>
          <a:xfrm>
            <a:off x="609600" y="17907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in Azure ML.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AutoML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: 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6BF6AF3-8D72-8667-F3CD-FF0B94FFB3A6}"/>
              </a:ext>
            </a:extLst>
          </p:cNvPr>
          <p:cNvSpPr txBox="1"/>
          <p:nvPr/>
        </p:nvSpPr>
        <p:spPr>
          <a:xfrm>
            <a:off x="609600" y="323450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- </a:t>
            </a:r>
            <a:r>
              <a:rPr lang="de-DE" sz="2400" b="1" dirty="0" err="1"/>
              <a:t>Compute</a:t>
            </a:r>
            <a:r>
              <a:rPr lang="de-DE" sz="2400" b="1" dirty="0"/>
              <a:t> </a:t>
            </a:r>
            <a:r>
              <a:rPr lang="de-DE" sz="2400" b="1" dirty="0" err="1"/>
              <a:t>instances</a:t>
            </a:r>
            <a:r>
              <a:rPr lang="de-DE" sz="2400" b="1" dirty="0"/>
              <a:t> (</a:t>
            </a:r>
            <a:r>
              <a:rPr lang="de-DE" sz="2400" b="1" dirty="0" err="1"/>
              <a:t>i.e</a:t>
            </a:r>
            <a:r>
              <a:rPr lang="de-DE" sz="2400" b="1" dirty="0"/>
              <a:t> VMs)</a:t>
            </a:r>
          </a:p>
          <a:p>
            <a:r>
              <a:rPr lang="de-DE" sz="2400" b="1" dirty="0"/>
              <a:t>- </a:t>
            </a:r>
            <a:r>
              <a:rPr lang="de-DE" sz="2400" b="1" dirty="0" err="1"/>
              <a:t>Compute</a:t>
            </a:r>
            <a:r>
              <a:rPr lang="de-DE" sz="2400" b="1" dirty="0"/>
              <a:t> </a:t>
            </a:r>
            <a:r>
              <a:rPr lang="de-DE" sz="2400" b="1" dirty="0" err="1"/>
              <a:t>cluster</a:t>
            </a:r>
            <a:r>
              <a:rPr lang="de-DE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7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68E99-5BF8-F326-C96A-9D9781EB8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85F5A-BAC3-8C33-4506-147C2521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C24E01-B074-4CA5-7A15-137D397A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  <p:pic>
        <p:nvPicPr>
          <p:cNvPr id="3" name="Picture 2" descr="A person wearing glasses and a lanyard&#10;&#10;Description automatically generated">
            <a:extLst>
              <a:ext uri="{FF2B5EF4-FFF2-40B4-BE49-F238E27FC236}">
                <a16:creationId xmlns:a16="http://schemas.microsoft.com/office/drawing/2014/main" id="{29887293-6EBC-4889-123C-D86BFC78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39" y="1154203"/>
            <a:ext cx="3417162" cy="2274797"/>
          </a:xfrm>
          <a:prstGeom prst="rect">
            <a:avLst/>
          </a:prstGeom>
          <a:ln w="28575">
            <a:solidFill>
              <a:srgbClr val="898989"/>
            </a:solidFill>
          </a:ln>
        </p:spPr>
      </p:pic>
      <p:pic>
        <p:nvPicPr>
          <p:cNvPr id="9" name="Picture 8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71DAB8FB-294D-B587-C641-92A01B6ED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90" y="2375603"/>
            <a:ext cx="1944359" cy="194435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46E01C-A23E-FACC-E04E-D39CAB2C3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95" y="4789941"/>
            <a:ext cx="1588130" cy="8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E74B8B0-FE9A-9BF1-210A-7B1DD63C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19" y="4914901"/>
            <a:ext cx="2419078" cy="65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4C94B8-1C47-31F3-2254-4DDA24DB14A7}"/>
              </a:ext>
            </a:extLst>
          </p:cNvPr>
          <p:cNvSpPr txBox="1">
            <a:spLocks/>
          </p:cNvSpPr>
          <p:nvPr/>
        </p:nvSpPr>
        <p:spPr>
          <a:xfrm>
            <a:off x="6205536" y="1501958"/>
            <a:ext cx="4995863" cy="22636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Background in </a:t>
            </a:r>
            <a:r>
              <a:rPr lang="en-US" b="1" dirty="0">
                <a:solidFill>
                  <a:srgbClr val="E60028"/>
                </a:solidFill>
              </a:rPr>
              <a:t>economics</a:t>
            </a:r>
          </a:p>
          <a:p>
            <a:r>
              <a:rPr lang="en-US" dirty="0"/>
              <a:t>Data Scientist at </a:t>
            </a:r>
            <a:r>
              <a:rPr lang="en-US" b="1" dirty="0">
                <a:solidFill>
                  <a:srgbClr val="69E583"/>
                </a:solidFill>
              </a:rPr>
              <a:t>Kern AI </a:t>
            </a:r>
          </a:p>
          <a:p>
            <a:r>
              <a:rPr lang="en-US" dirty="0"/>
              <a:t>Mainly working with NLP, big interest in </a:t>
            </a:r>
            <a:r>
              <a:rPr lang="en-US" b="1" dirty="0"/>
              <a:t>cloud computing</a:t>
            </a:r>
          </a:p>
        </p:txBody>
      </p:sp>
      <p:pic>
        <p:nvPicPr>
          <p:cNvPr id="1029" name="Picture 5" descr="Logo&#10;&#10;Description automatically generated">
            <a:extLst>
              <a:ext uri="{FF2B5EF4-FFF2-40B4-BE49-F238E27FC236}">
                <a16:creationId xmlns:a16="http://schemas.microsoft.com/office/drawing/2014/main" id="{8453E997-FD1C-A19A-FE53-77B813B6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" y="5605702"/>
            <a:ext cx="732991" cy="3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AA5501-8332-67D0-1C0E-D1E4E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221647"/>
            <a:ext cx="411832" cy="41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098CE59-CA65-B615-F91B-8F080A1D894C}"/>
              </a:ext>
            </a:extLst>
          </p:cNvPr>
          <p:cNvSpPr txBox="1">
            <a:spLocks/>
          </p:cNvSpPr>
          <p:nvPr/>
        </p:nvSpPr>
        <p:spPr>
          <a:xfrm>
            <a:off x="1250032" y="5605702"/>
            <a:ext cx="2378993" cy="470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Leonard Püttmann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A48ECC5-18B8-8DE4-648F-A3405E69C820}"/>
              </a:ext>
            </a:extLst>
          </p:cNvPr>
          <p:cNvSpPr txBox="1">
            <a:spLocks/>
          </p:cNvSpPr>
          <p:nvPr/>
        </p:nvSpPr>
        <p:spPr>
          <a:xfrm>
            <a:off x="1269082" y="6261600"/>
            <a:ext cx="4826918" cy="470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github.com/</a:t>
            </a:r>
            <a:r>
              <a:rPr lang="en-US" sz="2000" dirty="0" err="1"/>
              <a:t>LeonardPuettmann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Kern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81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3BA-D758-0A11-7654-53863A95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5A0CF-2E4D-F4A8-E34B-1FF94C41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B44B0-2D1F-0560-1E03-32F0F831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7"/>
            <a:ext cx="5411586" cy="560014"/>
          </a:xfrm>
        </p:spPr>
        <p:txBody>
          <a:bodyPr/>
          <a:lstStyle/>
          <a:p>
            <a:pPr algn="l"/>
            <a:r>
              <a:rPr lang="en-US" dirty="0"/>
              <a:t>Compute Instances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6BE0B5-B7B7-F0E7-276B-C86C7696DE7A}"/>
              </a:ext>
            </a:extLst>
          </p:cNvPr>
          <p:cNvSpPr txBox="1"/>
          <p:nvPr/>
        </p:nvSpPr>
        <p:spPr>
          <a:xfrm>
            <a:off x="609600" y="1790700"/>
            <a:ext cx="342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Virtual </a:t>
            </a:r>
            <a:r>
              <a:rPr lang="de-DE" dirty="0" err="1"/>
              <a:t>machines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deploy via Azure ML.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6BF6AF3-8D72-8667-F3CD-FF0B94FFB3A6}"/>
              </a:ext>
            </a:extLst>
          </p:cNvPr>
          <p:cNvSpPr txBox="1"/>
          <p:nvPr/>
        </p:nvSpPr>
        <p:spPr>
          <a:xfrm>
            <a:off x="523875" y="3739325"/>
            <a:ext cx="4448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- Train ML </a:t>
            </a:r>
            <a:r>
              <a:rPr lang="de-DE" sz="2400" b="1" dirty="0" err="1"/>
              <a:t>models</a:t>
            </a:r>
            <a:r>
              <a:rPr lang="de-DE" sz="2400" b="1" dirty="0"/>
              <a:t> </a:t>
            </a:r>
          </a:p>
          <a:p>
            <a:r>
              <a:rPr lang="de-DE" sz="2400" b="1" dirty="0"/>
              <a:t>- </a:t>
            </a:r>
            <a:r>
              <a:rPr lang="de-DE" sz="2400" b="1" dirty="0" err="1"/>
              <a:t>Usage</a:t>
            </a:r>
            <a:r>
              <a:rPr lang="de-DE" sz="2400" b="1" dirty="0"/>
              <a:t> in Python </a:t>
            </a:r>
            <a:r>
              <a:rPr lang="de-DE" sz="2400" b="1" dirty="0" err="1"/>
              <a:t>notebooks</a:t>
            </a:r>
            <a:endParaRPr lang="de-DE" sz="2400" b="1" dirty="0"/>
          </a:p>
          <a:p>
            <a:r>
              <a:rPr lang="de-DE" sz="2400" b="1" dirty="0"/>
              <a:t>- </a:t>
            </a:r>
            <a:r>
              <a:rPr lang="de-DE" sz="2400" b="1" dirty="0" err="1"/>
              <a:t>Inference</a:t>
            </a:r>
            <a:r>
              <a:rPr lang="de-DE" sz="2400" b="1" dirty="0"/>
              <a:t>/ </a:t>
            </a:r>
            <a:r>
              <a:rPr lang="de-DE" sz="2400" b="1" dirty="0" err="1"/>
              <a:t>deploying</a:t>
            </a:r>
            <a:r>
              <a:rPr lang="de-DE" sz="2400" b="1" dirty="0"/>
              <a:t> </a:t>
            </a:r>
            <a:r>
              <a:rPr lang="de-DE" sz="2400" b="1" dirty="0" err="1"/>
              <a:t>models</a:t>
            </a:r>
            <a:endParaRPr lang="de-DE" sz="2400" b="1" dirty="0"/>
          </a:p>
        </p:txBody>
      </p:sp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7E213144-06D3-579D-2DE3-DD7EDD98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518" y="520094"/>
            <a:ext cx="1718281" cy="17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36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3BA-D758-0A11-7654-53863A95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5A0CF-2E4D-F4A8-E34B-1FF94C41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B44B0-2D1F-0560-1E03-32F0F831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7"/>
            <a:ext cx="5411586" cy="560014"/>
          </a:xfrm>
        </p:spPr>
        <p:txBody>
          <a:bodyPr/>
          <a:lstStyle/>
          <a:p>
            <a:pPr algn="l"/>
            <a:r>
              <a:rPr lang="en-US" dirty="0"/>
              <a:t>Compute Clusters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6BE0B5-B7B7-F0E7-276B-C86C7696DE7A}"/>
              </a:ext>
            </a:extLst>
          </p:cNvPr>
          <p:cNvSpPr txBox="1"/>
          <p:nvPr/>
        </p:nvSpPr>
        <p:spPr>
          <a:xfrm>
            <a:off x="609599" y="1790700"/>
            <a:ext cx="4524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deploy multiple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and </a:t>
            </a:r>
            <a:r>
              <a:rPr lang="de-DE" dirty="0" err="1"/>
              <a:t>orchstrated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Azure.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scaalable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6BF6AF3-8D72-8667-F3CD-FF0B94FFB3A6}"/>
              </a:ext>
            </a:extLst>
          </p:cNvPr>
          <p:cNvSpPr txBox="1"/>
          <p:nvPr/>
        </p:nvSpPr>
        <p:spPr>
          <a:xfrm>
            <a:off x="523875" y="3739325"/>
            <a:ext cx="55721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- Train ML </a:t>
            </a:r>
            <a:r>
              <a:rPr lang="de-DE" sz="2400" b="1" dirty="0" err="1"/>
              <a:t>models</a:t>
            </a:r>
            <a:r>
              <a:rPr lang="de-DE" sz="2400" b="1" dirty="0"/>
              <a:t> </a:t>
            </a:r>
          </a:p>
          <a:p>
            <a:r>
              <a:rPr lang="de-DE" sz="2400" b="1" dirty="0"/>
              <a:t>- Run </a:t>
            </a:r>
            <a:r>
              <a:rPr lang="de-DE" sz="2400" b="1" dirty="0" err="1"/>
              <a:t>pipelines</a:t>
            </a:r>
            <a:r>
              <a:rPr lang="de-DE" sz="2400" b="1" dirty="0"/>
              <a:t> and </a:t>
            </a:r>
            <a:r>
              <a:rPr lang="de-DE" sz="2400" b="1" dirty="0" err="1"/>
              <a:t>jobs</a:t>
            </a:r>
            <a:r>
              <a:rPr lang="de-DE" sz="2400" b="1" dirty="0"/>
              <a:t>, </a:t>
            </a:r>
            <a:r>
              <a:rPr lang="de-DE" sz="2400" b="1" dirty="0" err="1"/>
              <a:t>for</a:t>
            </a:r>
            <a:r>
              <a:rPr lang="de-DE" sz="2400" b="1" dirty="0"/>
              <a:t> </a:t>
            </a:r>
            <a:r>
              <a:rPr lang="de-DE" sz="2400" b="1" dirty="0" err="1"/>
              <a:t>example</a:t>
            </a:r>
            <a:r>
              <a:rPr lang="de-DE" sz="2400" b="1" dirty="0"/>
              <a:t>..</a:t>
            </a:r>
          </a:p>
          <a:p>
            <a:r>
              <a:rPr lang="de-DE" sz="2400" b="1" dirty="0"/>
              <a:t>- </a:t>
            </a:r>
            <a:r>
              <a:rPr lang="de-DE" sz="2400" b="1" dirty="0" err="1"/>
              <a:t>AutoML</a:t>
            </a:r>
            <a:r>
              <a:rPr lang="de-DE" sz="2400" b="1" dirty="0"/>
              <a:t> </a:t>
            </a:r>
            <a:r>
              <a:rPr lang="de-DE" sz="2400" b="1" dirty="0" err="1"/>
              <a:t>jobs</a:t>
            </a:r>
            <a:r>
              <a:rPr lang="de-DE" sz="2400" b="1" dirty="0"/>
              <a:t>!</a:t>
            </a:r>
          </a:p>
          <a:p>
            <a:endParaRPr lang="de-DE" sz="2400" b="1" dirty="0"/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340701E4-F733-6570-EA08-048AFBDDD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508608"/>
            <a:ext cx="1569660" cy="156966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12A1D6DF-5972-CD26-0A9A-35FB0100B1C9}"/>
              </a:ext>
            </a:extLst>
          </p:cNvPr>
          <p:cNvSpPr/>
          <p:nvPr/>
        </p:nvSpPr>
        <p:spPr>
          <a:xfrm>
            <a:off x="7019925" y="3822025"/>
            <a:ext cx="190500" cy="190500"/>
          </a:xfrm>
          <a:prstGeom prst="ellipse">
            <a:avLst/>
          </a:prstGeom>
          <a:solidFill>
            <a:srgbClr val="0064B5"/>
          </a:solidFill>
          <a:ln>
            <a:solidFill>
              <a:srgbClr val="006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3B4927F-D83C-3D0A-1AA4-9C358A0AF324}"/>
              </a:ext>
            </a:extLst>
          </p:cNvPr>
          <p:cNvSpPr/>
          <p:nvPr/>
        </p:nvSpPr>
        <p:spPr>
          <a:xfrm>
            <a:off x="10591800" y="3250525"/>
            <a:ext cx="762000" cy="762000"/>
          </a:xfrm>
          <a:prstGeom prst="ellipse">
            <a:avLst/>
          </a:prstGeom>
          <a:solidFill>
            <a:srgbClr val="0064B5"/>
          </a:solidFill>
          <a:ln>
            <a:solidFill>
              <a:srgbClr val="006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233AC41-17F7-0343-6207-55992406D689}"/>
              </a:ext>
            </a:extLst>
          </p:cNvPr>
          <p:cNvCxnSpPr/>
          <p:nvPr/>
        </p:nvCxnSpPr>
        <p:spPr>
          <a:xfrm flipV="1">
            <a:off x="7543800" y="3648075"/>
            <a:ext cx="2657475" cy="266700"/>
          </a:xfrm>
          <a:prstGeom prst="straightConnector1">
            <a:avLst/>
          </a:prstGeom>
          <a:ln>
            <a:solidFill>
              <a:srgbClr val="00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BCEC3617-DF8D-52C7-97D9-8DD763D0E1E3}"/>
              </a:ext>
            </a:extLst>
          </p:cNvPr>
          <p:cNvSpPr txBox="1"/>
          <p:nvPr/>
        </p:nvSpPr>
        <p:spPr>
          <a:xfrm>
            <a:off x="6486525" y="4012525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64B5"/>
                </a:solidFill>
              </a:rPr>
              <a:t>1 </a:t>
            </a:r>
            <a:r>
              <a:rPr lang="de-DE" dirty="0" err="1">
                <a:solidFill>
                  <a:srgbClr val="0064B5"/>
                </a:solidFill>
              </a:rPr>
              <a:t>node</a:t>
            </a:r>
            <a:endParaRPr lang="de-DE" dirty="0">
              <a:solidFill>
                <a:srgbClr val="0064B5"/>
              </a:solidFill>
            </a:endParaRPr>
          </a:p>
          <a:p>
            <a:pPr algn="ctr"/>
            <a:endParaRPr lang="de-DE" dirty="0">
              <a:solidFill>
                <a:srgbClr val="0064B5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9614441-62D4-0EFE-695D-11C7622D1803}"/>
              </a:ext>
            </a:extLst>
          </p:cNvPr>
          <p:cNvSpPr txBox="1"/>
          <p:nvPr/>
        </p:nvSpPr>
        <p:spPr>
          <a:xfrm>
            <a:off x="10372725" y="4012525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64B5"/>
                </a:solidFill>
              </a:rPr>
              <a:t>5 </a:t>
            </a:r>
            <a:r>
              <a:rPr lang="de-DE" dirty="0" err="1">
                <a:solidFill>
                  <a:srgbClr val="0064B5"/>
                </a:solidFill>
              </a:rPr>
              <a:t>node</a:t>
            </a:r>
            <a:endParaRPr lang="de-DE" dirty="0">
              <a:solidFill>
                <a:srgbClr val="0064B5"/>
              </a:solidFill>
            </a:endParaRPr>
          </a:p>
          <a:p>
            <a:pPr algn="ctr"/>
            <a:endParaRPr lang="de-DE" dirty="0">
              <a:solidFill>
                <a:srgbClr val="0064B5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DC90B55-E89B-C370-51BE-9EF533D56764}"/>
              </a:ext>
            </a:extLst>
          </p:cNvPr>
          <p:cNvSpPr txBox="1"/>
          <p:nvPr/>
        </p:nvSpPr>
        <p:spPr>
          <a:xfrm>
            <a:off x="8439150" y="3781425"/>
            <a:ext cx="11239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64B5"/>
                </a:solidFill>
              </a:rPr>
              <a:t>Automatic</a:t>
            </a:r>
            <a:r>
              <a:rPr lang="de-DE" sz="1050" dirty="0">
                <a:solidFill>
                  <a:srgbClr val="0064B5"/>
                </a:solidFill>
              </a:rPr>
              <a:t> </a:t>
            </a:r>
            <a:r>
              <a:rPr lang="de-DE" sz="1050" dirty="0" err="1">
                <a:solidFill>
                  <a:srgbClr val="0064B5"/>
                </a:solidFill>
              </a:rPr>
              <a:t>scaling</a:t>
            </a:r>
            <a:endParaRPr lang="de-DE" sz="1050" dirty="0">
              <a:solidFill>
                <a:srgbClr val="0064B5"/>
              </a:solidFill>
            </a:endParaRPr>
          </a:p>
          <a:p>
            <a:pPr algn="ctr"/>
            <a:endParaRPr lang="de-DE" sz="1050" dirty="0">
              <a:solidFill>
                <a:srgbClr val="0064B5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846B480-01EB-B859-82DE-66D3A8DB903D}"/>
              </a:ext>
            </a:extLst>
          </p:cNvPr>
          <p:cNvSpPr txBox="1"/>
          <p:nvPr/>
        </p:nvSpPr>
        <p:spPr>
          <a:xfrm rot="21072234">
            <a:off x="8016270" y="5367143"/>
            <a:ext cx="347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C00000"/>
                </a:solidFill>
                <a:highlight>
                  <a:srgbClr val="FFFFFF"/>
                </a:highlight>
              </a:rPr>
              <a:t>There</a:t>
            </a:r>
            <a:r>
              <a:rPr lang="de-DE" sz="2000" dirty="0">
                <a:solidFill>
                  <a:srgbClr val="C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C00000"/>
                </a:solidFill>
                <a:highlight>
                  <a:srgbClr val="FFFFFF"/>
                </a:highlight>
              </a:rPr>
              <a:t>are</a:t>
            </a:r>
            <a:r>
              <a:rPr lang="de-DE" sz="2000" dirty="0">
                <a:solidFill>
                  <a:srgbClr val="C00000"/>
                </a:solidFill>
                <a:highlight>
                  <a:srgbClr val="FFFFFF"/>
                </a:highlight>
              </a:rPr>
              <a:t> also „</a:t>
            </a:r>
            <a:r>
              <a:rPr lang="de-DE" sz="2000" dirty="0" err="1">
                <a:solidFill>
                  <a:srgbClr val="C00000"/>
                </a:solidFill>
                <a:highlight>
                  <a:srgbClr val="FFFFFF"/>
                </a:highlight>
              </a:rPr>
              <a:t>low</a:t>
            </a:r>
            <a:r>
              <a:rPr lang="de-DE" sz="2000" dirty="0">
                <a:solidFill>
                  <a:srgbClr val="C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C00000"/>
                </a:solidFill>
                <a:highlight>
                  <a:srgbClr val="FFFFFF"/>
                </a:highlight>
              </a:rPr>
              <a:t>priority</a:t>
            </a:r>
            <a:r>
              <a:rPr lang="de-DE" sz="2000" dirty="0">
                <a:solidFill>
                  <a:srgbClr val="C00000"/>
                </a:solidFill>
                <a:highlight>
                  <a:srgbClr val="FFFFFF"/>
                </a:highlight>
              </a:rPr>
              <a:t>“ </a:t>
            </a:r>
            <a:r>
              <a:rPr lang="de-DE" sz="2000" dirty="0" err="1">
                <a:solidFill>
                  <a:srgbClr val="C00000"/>
                </a:solidFill>
                <a:highlight>
                  <a:srgbClr val="FFFFFF"/>
                </a:highlight>
              </a:rPr>
              <a:t>nodes</a:t>
            </a:r>
            <a:r>
              <a:rPr lang="de-DE" sz="2000" dirty="0">
                <a:solidFill>
                  <a:srgbClr val="C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C00000"/>
                </a:solidFill>
                <a:highlight>
                  <a:srgbClr val="FFFFFF"/>
                </a:highlight>
              </a:rPr>
              <a:t>available</a:t>
            </a:r>
            <a:r>
              <a:rPr lang="de-DE" sz="2000" dirty="0">
                <a:solidFill>
                  <a:srgbClr val="C00000"/>
                </a:solidFill>
                <a:highlight>
                  <a:srgbClr val="FFFFFF"/>
                </a:highlight>
              </a:rPr>
              <a:t>, </a:t>
            </a:r>
            <a:r>
              <a:rPr lang="de-DE" sz="2000" dirty="0" err="1">
                <a:solidFill>
                  <a:srgbClr val="C00000"/>
                </a:solidFill>
                <a:highlight>
                  <a:srgbClr val="FFFFFF"/>
                </a:highlight>
              </a:rPr>
              <a:t>which</a:t>
            </a:r>
            <a:r>
              <a:rPr lang="de-DE" sz="2000" dirty="0">
                <a:solidFill>
                  <a:srgbClr val="C00000"/>
                </a:solidFill>
                <a:highlight>
                  <a:srgbClr val="FFFFFF"/>
                </a:highlight>
              </a:rPr>
              <a:t> </a:t>
            </a:r>
            <a:r>
              <a:rPr lang="de-DE" sz="2000" dirty="0" err="1">
                <a:solidFill>
                  <a:srgbClr val="C00000"/>
                </a:solidFill>
                <a:highlight>
                  <a:srgbClr val="FFFFFF"/>
                </a:highlight>
              </a:rPr>
              <a:t>are</a:t>
            </a:r>
            <a:r>
              <a:rPr lang="de-DE" sz="2000" dirty="0">
                <a:solidFill>
                  <a:srgbClr val="C00000"/>
                </a:solidFill>
                <a:highlight>
                  <a:srgbClr val="FFFFFF"/>
                </a:highlight>
              </a:rPr>
              <a:t> super </a:t>
            </a:r>
            <a:r>
              <a:rPr lang="de-DE" sz="2000" dirty="0" err="1">
                <a:solidFill>
                  <a:srgbClr val="C00000"/>
                </a:solidFill>
                <a:highlight>
                  <a:srgbClr val="FFFFFF"/>
                </a:highlight>
              </a:rPr>
              <a:t>cheap</a:t>
            </a:r>
            <a:r>
              <a:rPr lang="de-DE" sz="2000" dirty="0">
                <a:solidFill>
                  <a:srgbClr val="C00000"/>
                </a:solidFill>
                <a:highlight>
                  <a:srgbClr val="FFFFFF"/>
                </a:highlight>
              </a:rPr>
              <a:t>!</a:t>
            </a:r>
          </a:p>
          <a:p>
            <a:pPr algn="ctr"/>
            <a:endParaRPr lang="de-DE" sz="2000" dirty="0">
              <a:solidFill>
                <a:srgbClr val="C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06644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3BA-D758-0A11-7654-53863A95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5A0CF-2E4D-F4A8-E34B-1FF94C41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B44B0-2D1F-0560-1E03-32F0F831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7"/>
            <a:ext cx="5411586" cy="560014"/>
          </a:xfrm>
        </p:spPr>
        <p:txBody>
          <a:bodyPr/>
          <a:lstStyle/>
          <a:p>
            <a:pPr algn="l"/>
            <a:r>
              <a:rPr lang="en-US" dirty="0"/>
              <a:t>Compute Clusters</a:t>
            </a:r>
          </a:p>
        </p:txBody>
      </p:sp>
      <p:pic>
        <p:nvPicPr>
          <p:cNvPr id="4" name="Grafik 3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43BBE82-052F-7593-B0BC-363EA309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902188"/>
            <a:ext cx="11153775" cy="5291341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3A46EC8-0922-935F-1521-03FC01CB5F44}"/>
              </a:ext>
            </a:extLst>
          </p:cNvPr>
          <p:cNvCxnSpPr>
            <a:cxnSpLocks/>
          </p:cNvCxnSpPr>
          <p:nvPr/>
        </p:nvCxnSpPr>
        <p:spPr>
          <a:xfrm flipH="1">
            <a:off x="5615033" y="1952625"/>
            <a:ext cx="280942" cy="133350"/>
          </a:xfrm>
          <a:prstGeom prst="straightConnector1">
            <a:avLst/>
          </a:prstGeom>
          <a:ln w="28575">
            <a:solidFill>
              <a:srgbClr val="E6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94FCE5-418C-C016-47F7-5BE6E33C8542}"/>
              </a:ext>
            </a:extLst>
          </p:cNvPr>
          <p:cNvCxnSpPr>
            <a:cxnSpLocks/>
          </p:cNvCxnSpPr>
          <p:nvPr/>
        </p:nvCxnSpPr>
        <p:spPr>
          <a:xfrm flipH="1">
            <a:off x="6996158" y="3028950"/>
            <a:ext cx="280942" cy="133350"/>
          </a:xfrm>
          <a:prstGeom prst="straightConnector1">
            <a:avLst/>
          </a:prstGeom>
          <a:ln w="28575">
            <a:solidFill>
              <a:srgbClr val="E6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24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3BA-D758-0A11-7654-53863A95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5A0CF-2E4D-F4A8-E34B-1FF94C41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B44B0-2D1F-0560-1E03-32F0F831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7"/>
            <a:ext cx="5411586" cy="560014"/>
          </a:xfrm>
        </p:spPr>
        <p:txBody>
          <a:bodyPr/>
          <a:lstStyle/>
          <a:p>
            <a:pPr algn="l"/>
            <a:r>
              <a:rPr lang="en-US" dirty="0"/>
              <a:t>Compute Clusters</a:t>
            </a:r>
          </a:p>
        </p:txBody>
      </p:sp>
      <p:pic>
        <p:nvPicPr>
          <p:cNvPr id="4" name="Grafik 3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43BBE82-052F-7593-B0BC-363EA309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902188"/>
            <a:ext cx="11153775" cy="5291341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3A46EC8-0922-935F-1521-03FC01CB5F44}"/>
              </a:ext>
            </a:extLst>
          </p:cNvPr>
          <p:cNvCxnSpPr>
            <a:cxnSpLocks/>
          </p:cNvCxnSpPr>
          <p:nvPr/>
        </p:nvCxnSpPr>
        <p:spPr>
          <a:xfrm flipH="1">
            <a:off x="5615033" y="1952625"/>
            <a:ext cx="280942" cy="133350"/>
          </a:xfrm>
          <a:prstGeom prst="straightConnector1">
            <a:avLst/>
          </a:prstGeom>
          <a:ln w="28575">
            <a:solidFill>
              <a:srgbClr val="E6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94FCE5-418C-C016-47F7-5BE6E33C8542}"/>
              </a:ext>
            </a:extLst>
          </p:cNvPr>
          <p:cNvCxnSpPr>
            <a:cxnSpLocks/>
          </p:cNvCxnSpPr>
          <p:nvPr/>
        </p:nvCxnSpPr>
        <p:spPr>
          <a:xfrm flipH="1">
            <a:off x="6996158" y="3028950"/>
            <a:ext cx="280942" cy="133350"/>
          </a:xfrm>
          <a:prstGeom prst="straightConnector1">
            <a:avLst/>
          </a:prstGeom>
          <a:ln w="28575">
            <a:solidFill>
              <a:srgbClr val="E6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68EE5090-33AD-6E42-110D-7E39FAC66636}"/>
              </a:ext>
            </a:extLst>
          </p:cNvPr>
          <p:cNvSpPr txBox="1"/>
          <p:nvPr/>
        </p:nvSpPr>
        <p:spPr>
          <a:xfrm>
            <a:off x="7724776" y="2085975"/>
            <a:ext cx="286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At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node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priority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clusters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1594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3BA-D758-0A11-7654-53863A95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5A0CF-2E4D-F4A8-E34B-1FF94C41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B44B0-2D1F-0560-1E03-32F0F831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7"/>
            <a:ext cx="5411586" cy="560014"/>
          </a:xfrm>
        </p:spPr>
        <p:txBody>
          <a:bodyPr/>
          <a:lstStyle/>
          <a:p>
            <a:pPr algn="l"/>
            <a:r>
              <a:rPr lang="en-US" dirty="0"/>
              <a:t>Compute Clusters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15C1A42-BB91-DE0C-0B5E-D9E99C181782}"/>
              </a:ext>
            </a:extLst>
          </p:cNvPr>
          <p:cNvSpPr/>
          <p:nvPr/>
        </p:nvSpPr>
        <p:spPr>
          <a:xfrm>
            <a:off x="3667125" y="3429000"/>
            <a:ext cx="190500" cy="190500"/>
          </a:xfrm>
          <a:prstGeom prst="ellipse">
            <a:avLst/>
          </a:prstGeom>
          <a:noFill/>
          <a:ln>
            <a:solidFill>
              <a:srgbClr val="006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482AD37-6FFE-AF9B-F9C0-4C222526C65D}"/>
              </a:ext>
            </a:extLst>
          </p:cNvPr>
          <p:cNvSpPr/>
          <p:nvPr/>
        </p:nvSpPr>
        <p:spPr>
          <a:xfrm>
            <a:off x="7439025" y="3140750"/>
            <a:ext cx="762000" cy="762000"/>
          </a:xfrm>
          <a:prstGeom prst="ellipse">
            <a:avLst/>
          </a:prstGeom>
          <a:solidFill>
            <a:srgbClr val="0064B5"/>
          </a:solidFill>
          <a:ln>
            <a:solidFill>
              <a:srgbClr val="006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032459-F58B-3CBD-9F84-35D812B4FA4E}"/>
              </a:ext>
            </a:extLst>
          </p:cNvPr>
          <p:cNvSpPr txBox="1"/>
          <p:nvPr/>
        </p:nvSpPr>
        <p:spPr>
          <a:xfrm>
            <a:off x="3133725" y="3619500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64B5"/>
                </a:solidFill>
              </a:rPr>
              <a:t>0 </a:t>
            </a:r>
            <a:r>
              <a:rPr lang="de-DE" dirty="0" err="1">
                <a:solidFill>
                  <a:srgbClr val="0064B5"/>
                </a:solidFill>
              </a:rPr>
              <a:t>nodes</a:t>
            </a:r>
            <a:endParaRPr lang="de-DE" dirty="0">
              <a:solidFill>
                <a:srgbClr val="0064B5"/>
              </a:solidFill>
            </a:endParaRPr>
          </a:p>
          <a:p>
            <a:pPr algn="ctr"/>
            <a:endParaRPr lang="de-DE" dirty="0">
              <a:solidFill>
                <a:srgbClr val="0064B5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A489275-B9AA-6D75-E093-E215655D65C3}"/>
              </a:ext>
            </a:extLst>
          </p:cNvPr>
          <p:cNvSpPr txBox="1"/>
          <p:nvPr/>
        </p:nvSpPr>
        <p:spPr>
          <a:xfrm>
            <a:off x="7219950" y="3902750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>
                <a:solidFill>
                  <a:srgbClr val="0064B5"/>
                </a:solidFill>
              </a:rPr>
              <a:t>n</a:t>
            </a:r>
            <a:r>
              <a:rPr lang="de-DE" dirty="0">
                <a:solidFill>
                  <a:srgbClr val="0064B5"/>
                </a:solidFill>
              </a:rPr>
              <a:t> </a:t>
            </a:r>
            <a:r>
              <a:rPr lang="de-DE" dirty="0" err="1">
                <a:solidFill>
                  <a:srgbClr val="0064B5"/>
                </a:solidFill>
              </a:rPr>
              <a:t>nodes</a:t>
            </a:r>
            <a:endParaRPr lang="de-DE" dirty="0">
              <a:solidFill>
                <a:srgbClr val="0064B5"/>
              </a:solidFill>
            </a:endParaRPr>
          </a:p>
          <a:p>
            <a:pPr algn="ctr"/>
            <a:endParaRPr lang="de-DE" dirty="0">
              <a:solidFill>
                <a:srgbClr val="0064B5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5B3DEEB-7704-766B-128F-A6B51D1B4C1D}"/>
              </a:ext>
            </a:extLst>
          </p:cNvPr>
          <p:cNvSpPr txBox="1"/>
          <p:nvPr/>
        </p:nvSpPr>
        <p:spPr>
          <a:xfrm>
            <a:off x="5324475" y="3047709"/>
            <a:ext cx="11239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64B5"/>
                </a:solidFill>
              </a:rPr>
              <a:t>Automatic</a:t>
            </a:r>
            <a:r>
              <a:rPr lang="de-DE" sz="1050" dirty="0">
                <a:solidFill>
                  <a:srgbClr val="0064B5"/>
                </a:solidFill>
              </a:rPr>
              <a:t> </a:t>
            </a:r>
            <a:r>
              <a:rPr lang="de-DE" sz="1050" dirty="0" err="1">
                <a:solidFill>
                  <a:srgbClr val="0064B5"/>
                </a:solidFill>
              </a:rPr>
              <a:t>scaling</a:t>
            </a:r>
            <a:endParaRPr lang="de-DE" sz="1050" dirty="0">
              <a:solidFill>
                <a:srgbClr val="0064B5"/>
              </a:solidFill>
            </a:endParaRPr>
          </a:p>
          <a:p>
            <a:pPr algn="ctr"/>
            <a:endParaRPr lang="de-DE" sz="1050" dirty="0">
              <a:solidFill>
                <a:srgbClr val="0064B5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0757F69-FA88-9C23-394F-83523D17EBCC}"/>
              </a:ext>
            </a:extLst>
          </p:cNvPr>
          <p:cNvCxnSpPr>
            <a:cxnSpLocks/>
          </p:cNvCxnSpPr>
          <p:nvPr/>
        </p:nvCxnSpPr>
        <p:spPr>
          <a:xfrm>
            <a:off x="4143375" y="3521750"/>
            <a:ext cx="3152775" cy="0"/>
          </a:xfrm>
          <a:prstGeom prst="straightConnector1">
            <a:avLst/>
          </a:prstGeom>
          <a:ln w="28575">
            <a:solidFill>
              <a:srgbClr val="0064B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B7EABF6E-06FE-D679-BB86-F9765D969F28}"/>
              </a:ext>
            </a:extLst>
          </p:cNvPr>
          <p:cNvSpPr txBox="1"/>
          <p:nvPr/>
        </p:nvSpPr>
        <p:spPr>
          <a:xfrm>
            <a:off x="2286000" y="3936981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Idling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 and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costing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money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4520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23BA-D758-0A11-7654-53863A95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A99186F-D65E-BBF5-38B3-319276CF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4" y="1241758"/>
            <a:ext cx="5972175" cy="47190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5A0CF-2E4D-F4A8-E34B-1FF94C41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B44B0-2D1F-0560-1E03-32F0F831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969589"/>
          </a:xfrm>
        </p:spPr>
        <p:txBody>
          <a:bodyPr/>
          <a:lstStyle/>
          <a:p>
            <a:pPr algn="l"/>
            <a:r>
              <a:rPr lang="en-US" dirty="0"/>
              <a:t>Authenticating in Azure ML SKD V2 for Python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928DC1A-6DAA-F45F-0E5F-5FEAD50D0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3" t="9988" r="4834" b="8474"/>
          <a:stretch/>
        </p:blipFill>
        <p:spPr>
          <a:xfrm>
            <a:off x="6467475" y="4610100"/>
            <a:ext cx="5000625" cy="151447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21BC962-118D-EF76-ECE0-C31AEDEAC85E}"/>
              </a:ext>
            </a:extLst>
          </p:cNvPr>
          <p:cNvSpPr/>
          <p:nvPr/>
        </p:nvSpPr>
        <p:spPr>
          <a:xfrm>
            <a:off x="4210050" y="3257550"/>
            <a:ext cx="485775" cy="171450"/>
          </a:xfrm>
          <a:prstGeom prst="rect">
            <a:avLst/>
          </a:prstGeom>
          <a:solidFill>
            <a:srgbClr val="0064B5"/>
          </a:solidFill>
          <a:ln>
            <a:solidFill>
              <a:srgbClr val="006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73C30B-D2F2-66B4-182A-E1C437DDD3C9}"/>
              </a:ext>
            </a:extLst>
          </p:cNvPr>
          <p:cNvSpPr/>
          <p:nvPr/>
        </p:nvSpPr>
        <p:spPr>
          <a:xfrm>
            <a:off x="4171950" y="4199505"/>
            <a:ext cx="1676400" cy="171450"/>
          </a:xfrm>
          <a:prstGeom prst="rect">
            <a:avLst/>
          </a:prstGeom>
          <a:solidFill>
            <a:srgbClr val="0064B5"/>
          </a:solidFill>
          <a:ln>
            <a:solidFill>
              <a:srgbClr val="006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F5DCDA7-98EE-57D3-6FC2-AE2D2D1B5DEB}"/>
              </a:ext>
            </a:extLst>
          </p:cNvPr>
          <p:cNvSpPr/>
          <p:nvPr/>
        </p:nvSpPr>
        <p:spPr>
          <a:xfrm>
            <a:off x="4171950" y="3835748"/>
            <a:ext cx="247650" cy="171450"/>
          </a:xfrm>
          <a:prstGeom prst="rect">
            <a:avLst/>
          </a:prstGeom>
          <a:solidFill>
            <a:srgbClr val="0064B5"/>
          </a:solidFill>
          <a:ln>
            <a:solidFill>
              <a:srgbClr val="006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E22FB0F-2B9F-825A-F826-B4C407A2389C}"/>
              </a:ext>
            </a:extLst>
          </p:cNvPr>
          <p:cNvCxnSpPr>
            <a:cxnSpLocks/>
          </p:cNvCxnSpPr>
          <p:nvPr/>
        </p:nvCxnSpPr>
        <p:spPr>
          <a:xfrm flipV="1">
            <a:off x="3343275" y="4848225"/>
            <a:ext cx="657225" cy="85725"/>
          </a:xfrm>
          <a:prstGeom prst="straightConnector1">
            <a:avLst/>
          </a:prstGeom>
          <a:ln w="28575">
            <a:solidFill>
              <a:srgbClr val="E600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F75BC-FEA9-8C84-DFC8-53AD8DCDA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F582-104D-D235-B14C-C49B760B0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522514"/>
            <a:ext cx="4179570" cy="3341857"/>
          </a:xfrm>
        </p:spPr>
        <p:txBody>
          <a:bodyPr/>
          <a:lstStyle/>
          <a:p>
            <a:r>
              <a:rPr lang="en-US" dirty="0"/>
              <a:t>Training 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3B702-B916-0F30-87F4-2B61CF4BF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/>
          <a:lstStyle/>
          <a:p>
            <a:r>
              <a:rPr lang="en-US" dirty="0"/>
              <a:t>With Azure </a:t>
            </a:r>
            <a:r>
              <a:rPr lang="en-US" dirty="0" err="1"/>
              <a:t>AutoML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30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80AE4-3F87-638E-3398-E0C8E890F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4F02E-B936-42A2-EA93-61A1737C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5639C-8E5B-970C-4D13-0755FF04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3436E-97DB-0AFD-A022-225268E11AB7}"/>
              </a:ext>
            </a:extLst>
          </p:cNvPr>
          <p:cNvSpPr txBox="1"/>
          <p:nvPr/>
        </p:nvSpPr>
        <p:spPr>
          <a:xfrm>
            <a:off x="270122" y="1075521"/>
            <a:ext cx="46309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Today we’ll use </a:t>
            </a:r>
            <a:r>
              <a:rPr lang="en-US" sz="2800" dirty="0" err="1"/>
              <a:t>AutoML</a:t>
            </a:r>
            <a:r>
              <a:rPr lang="en-US" sz="2800" dirty="0"/>
              <a:t> to predict the yield for a Blueberry farm based on things like rain or insect population! </a:t>
            </a:r>
            <a:endParaRPr lang="de-DE" sz="2800" dirty="0"/>
          </a:p>
        </p:txBody>
      </p:sp>
      <p:pic>
        <p:nvPicPr>
          <p:cNvPr id="4" name="Grafik 3" descr="Ein Bild, das Frucht, Cartoon, Beeren, Spielzeug enthält.&#10;&#10;Automatisch generierte Beschreibung">
            <a:extLst>
              <a:ext uri="{FF2B5EF4-FFF2-40B4-BE49-F238E27FC236}">
                <a16:creationId xmlns:a16="http://schemas.microsoft.com/office/drawing/2014/main" id="{CAEBA602-0A33-FC18-65AC-CA0443B2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4" y="2647950"/>
            <a:ext cx="6296025" cy="359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0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80AE4-3F87-638E-3398-E0C8E890F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4F02E-B936-42A2-EA93-61A1737C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5639C-8E5B-970C-4D13-0755FF04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3436E-97DB-0AFD-A022-225268E11AB7}"/>
              </a:ext>
            </a:extLst>
          </p:cNvPr>
          <p:cNvSpPr txBox="1"/>
          <p:nvPr/>
        </p:nvSpPr>
        <p:spPr>
          <a:xfrm>
            <a:off x="270122" y="1075521"/>
            <a:ext cx="46309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You can find the dataset on Kaggle: </a:t>
            </a:r>
          </a:p>
          <a:p>
            <a:endParaRPr lang="en-US" sz="2800" dirty="0"/>
          </a:p>
          <a:p>
            <a:endParaRPr lang="de-DE" sz="2800" dirty="0"/>
          </a:p>
        </p:txBody>
      </p:sp>
      <p:pic>
        <p:nvPicPr>
          <p:cNvPr id="7" name="Grafik 6" descr="Ein Bild, das Text, Screenshot, Zahl enthält.&#10;&#10;Automatisch generierte Beschreibung">
            <a:extLst>
              <a:ext uri="{FF2B5EF4-FFF2-40B4-BE49-F238E27FC236}">
                <a16:creationId xmlns:a16="http://schemas.microsoft.com/office/drawing/2014/main" id="{012F5E86-37A1-FBF5-432D-085289DF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10" y="1771650"/>
            <a:ext cx="9593390" cy="43377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864CCE-6C1D-462A-E5F3-E9CFF6A3C9C6}"/>
              </a:ext>
            </a:extLst>
          </p:cNvPr>
          <p:cNvSpPr txBox="1"/>
          <p:nvPr/>
        </p:nvSpPr>
        <p:spPr>
          <a:xfrm>
            <a:off x="142875" y="63894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Prediction of Wild Blueberry Yield | Kaggle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25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80AE4-3F87-638E-3398-E0C8E890F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4F02E-B936-42A2-EA93-61A1737C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5639C-8E5B-970C-4D13-0755FF04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3436E-97DB-0AFD-A022-225268E11AB7}"/>
              </a:ext>
            </a:extLst>
          </p:cNvPr>
          <p:cNvSpPr txBox="1"/>
          <p:nvPr/>
        </p:nvSpPr>
        <p:spPr>
          <a:xfrm>
            <a:off x="3780524" y="2951946"/>
            <a:ext cx="46309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Let’s switch to our </a:t>
            </a:r>
            <a:r>
              <a:rPr lang="en-US" sz="2800" b="1" dirty="0">
                <a:solidFill>
                  <a:srgbClr val="0064B5"/>
                </a:solidFill>
              </a:rPr>
              <a:t>Notebook</a:t>
            </a:r>
            <a:r>
              <a:rPr lang="en-US" sz="2800" dirty="0"/>
              <a:t> and the </a:t>
            </a:r>
            <a:r>
              <a:rPr lang="en-US" sz="2800" b="1" dirty="0">
                <a:solidFill>
                  <a:srgbClr val="0064B5"/>
                </a:solidFill>
              </a:rPr>
              <a:t>Azure ML Studio</a:t>
            </a:r>
            <a:r>
              <a:rPr lang="en-US" sz="2800" dirty="0"/>
              <a:t>! </a:t>
            </a:r>
            <a:r>
              <a:rPr lang="en-US" sz="2800" dirty="0">
                <a:sym typeface="Wingdings" panose="05000000000000000000" pitchFamily="2" charset="2"/>
              </a:rPr>
              <a:t>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76759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C671-F89B-8754-201F-F57011A5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0617C-7138-C0C0-A882-88A3F742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10F48B-5536-2427-C786-EFCEF508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About me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72518317-C99C-E2CC-309B-9B70E8AC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67" y="2297096"/>
            <a:ext cx="2263808" cy="226380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6B20FD-B8CD-5E47-1758-CA1D84C6DD94}"/>
              </a:ext>
            </a:extLst>
          </p:cNvPr>
          <p:cNvSpPr txBox="1">
            <a:spLocks/>
          </p:cNvSpPr>
          <p:nvPr/>
        </p:nvSpPr>
        <p:spPr>
          <a:xfrm>
            <a:off x="5776911" y="3045008"/>
            <a:ext cx="4681539" cy="926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64B5"/>
                </a:solidFill>
              </a:rPr>
              <a:t>DP-100 | Azure Data Scientist Associate certified</a:t>
            </a:r>
          </a:p>
        </p:txBody>
      </p:sp>
    </p:spTree>
    <p:extLst>
      <p:ext uri="{BB962C8B-B14F-4D97-AF65-F5344CB8AC3E}">
        <p14:creationId xmlns:p14="http://schemas.microsoft.com/office/powerpoint/2010/main" val="2166653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4AAEC-B449-175F-75B8-93155FD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E1D4-A7A3-A8A8-8492-80C6D03E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8F373-347D-6786-D84F-F7947827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72" y="2978093"/>
            <a:ext cx="5411586" cy="901813"/>
          </a:xfrm>
        </p:spPr>
        <p:txBody>
          <a:bodyPr/>
          <a:lstStyle/>
          <a:p>
            <a:pPr algn="l"/>
            <a:r>
              <a:rPr lang="en-US" dirty="0"/>
              <a:t>Creating a dataset</a:t>
            </a:r>
            <a:br>
              <a:rPr lang="en-US" dirty="0"/>
            </a:br>
            <a:r>
              <a:rPr lang="en-US" dirty="0"/>
              <a:t>in Azure ML </a:t>
            </a:r>
          </a:p>
        </p:txBody>
      </p:sp>
    </p:spTree>
    <p:extLst>
      <p:ext uri="{BB962C8B-B14F-4D97-AF65-F5344CB8AC3E}">
        <p14:creationId xmlns:p14="http://schemas.microsoft.com/office/powerpoint/2010/main" val="2244260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4AAEC-B449-175F-75B8-93155FD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E1D4-A7A3-A8A8-8492-80C6D03E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8F373-347D-6786-D84F-F7947827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Creating a dataset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6D5F85-855D-78C5-6758-961C1D7E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77939"/>
            <a:ext cx="11068050" cy="576097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3D824A-8CCD-B744-EC37-948DE4242A68}"/>
              </a:ext>
            </a:extLst>
          </p:cNvPr>
          <p:cNvCxnSpPr>
            <a:cxnSpLocks/>
          </p:cNvCxnSpPr>
          <p:nvPr/>
        </p:nvCxnSpPr>
        <p:spPr>
          <a:xfrm flipH="1">
            <a:off x="2904477" y="2017454"/>
            <a:ext cx="314325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987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90F2D-1203-2DD5-FF68-3EC692747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9C391-8B2E-F095-FADB-1A021073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A67DA8-41A9-9AFE-A7AD-8C63606F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Creating a dataset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0A5774-AEA9-12FF-4033-F7A51B8A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32" y="830781"/>
            <a:ext cx="11037136" cy="57871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ED9D07-D95D-38A0-F82D-D129EED460D3}"/>
              </a:ext>
            </a:extLst>
          </p:cNvPr>
          <p:cNvCxnSpPr>
            <a:cxnSpLocks/>
          </p:cNvCxnSpPr>
          <p:nvPr/>
        </p:nvCxnSpPr>
        <p:spPr>
          <a:xfrm flipH="1">
            <a:off x="3467100" y="3629097"/>
            <a:ext cx="314325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002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284F-E8C3-37AE-9D30-CAAF0CEC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D7662-82CF-E073-6559-C3246F5E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8F0808-A252-85A5-ED46-3AFAEFB1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Creating a dataset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1E63FF-E230-5422-D250-E7F22FD5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833447"/>
            <a:ext cx="10887075" cy="57054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3F0F92-8F0E-C8DA-2310-796454DCBDD9}"/>
              </a:ext>
            </a:extLst>
          </p:cNvPr>
          <p:cNvCxnSpPr>
            <a:cxnSpLocks/>
          </p:cNvCxnSpPr>
          <p:nvPr/>
        </p:nvCxnSpPr>
        <p:spPr>
          <a:xfrm flipH="1">
            <a:off x="6477000" y="3429000"/>
            <a:ext cx="314325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7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C3FB0-39F1-42FC-D893-B8351386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2ED13-CEB3-5964-A47C-691F8875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4F64DD-FCC3-C8D4-ADC7-2322FF99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Creating a dataset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6E7CB0-8344-DC11-7BCA-8C17ACF2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00" y="840496"/>
            <a:ext cx="11052200" cy="57774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842650-1D5B-457E-29F4-7EF06238A275}"/>
              </a:ext>
            </a:extLst>
          </p:cNvPr>
          <p:cNvCxnSpPr>
            <a:cxnSpLocks/>
          </p:cNvCxnSpPr>
          <p:nvPr/>
        </p:nvCxnSpPr>
        <p:spPr>
          <a:xfrm flipH="1">
            <a:off x="4391025" y="3633955"/>
            <a:ext cx="314325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625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67989-5608-EDC9-2FC7-C57471C3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CEE4E-3607-E96B-FE0F-5CC04F13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683CAB-CD37-BA19-751C-F2351B10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Creating a dataset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DFFE4C-8DDB-8CB1-C9FF-82DE8DD8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30" y="710213"/>
            <a:ext cx="11015540" cy="57958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7B58C9-F28F-E246-44AD-C8BC217BB588}"/>
              </a:ext>
            </a:extLst>
          </p:cNvPr>
          <p:cNvCxnSpPr>
            <a:cxnSpLocks/>
          </p:cNvCxnSpPr>
          <p:nvPr/>
        </p:nvCxnSpPr>
        <p:spPr>
          <a:xfrm flipH="1">
            <a:off x="4152900" y="3417629"/>
            <a:ext cx="314325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50B5A6-880F-2FED-9A76-3C3BA5FF5EC9}"/>
              </a:ext>
            </a:extLst>
          </p:cNvPr>
          <p:cNvCxnSpPr>
            <a:cxnSpLocks/>
          </p:cNvCxnSpPr>
          <p:nvPr/>
        </p:nvCxnSpPr>
        <p:spPr>
          <a:xfrm flipH="1">
            <a:off x="4310062" y="5957287"/>
            <a:ext cx="314325" cy="190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6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D589A-CEA3-3866-9B59-83A588AA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50562-B35E-C402-B5AC-F74168E2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D3EC95-D3F1-D6BB-7FD9-E7B03BE1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Creating a dataset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FA83B1F-A596-C598-8917-0344AF3D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2420"/>
            <a:ext cx="10839450" cy="56464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2D487A-3DA7-62B3-5733-4D15AA8CF773}"/>
              </a:ext>
            </a:extLst>
          </p:cNvPr>
          <p:cNvCxnSpPr/>
          <p:nvPr/>
        </p:nvCxnSpPr>
        <p:spPr>
          <a:xfrm flipH="1">
            <a:off x="4552950" y="5819775"/>
            <a:ext cx="51435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12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4AAEC-B449-175F-75B8-93155FD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E1D4-A7A3-A8A8-8492-80C6D03E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8F373-347D-6786-D84F-F7947827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647" y="2978093"/>
            <a:ext cx="5411586" cy="901813"/>
          </a:xfrm>
        </p:spPr>
        <p:txBody>
          <a:bodyPr/>
          <a:lstStyle/>
          <a:p>
            <a:pPr algn="l"/>
            <a:r>
              <a:rPr lang="en-US" dirty="0"/>
              <a:t>Creating An Auto ml job for our dataset</a:t>
            </a:r>
          </a:p>
        </p:txBody>
      </p:sp>
    </p:spTree>
    <p:extLst>
      <p:ext uri="{BB962C8B-B14F-4D97-AF65-F5344CB8AC3E}">
        <p14:creationId xmlns:p14="http://schemas.microsoft.com/office/powerpoint/2010/main" val="2693457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A3F5D-70BB-7DC8-629D-05A78AC49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36C04-985C-561C-E89E-E3A3FD26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EF0203-285D-5BF8-EEC8-4DCFC544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6F31EC4-C44F-A476-1A48-90187178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7" y="710213"/>
            <a:ext cx="10561453" cy="56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8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8E1D1-BEB0-50F3-6C08-0A9C5927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97F0E-B003-8A0B-834C-40CE32F0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53B3C-5510-C102-A2CD-B501DE0E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ACAC8C7-D6ED-BB36-E714-1A0B8E084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860425"/>
            <a:ext cx="10628586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6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5570F-1F9A-B2CA-73FB-D3C3164A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B1234-22DD-013F-C211-36701CC2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CBA4E0-89FF-4430-B84A-D259B3F7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Slides &amp; code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4547ADF-E826-C61B-0B52-3947619AC5B9}"/>
              </a:ext>
            </a:extLst>
          </p:cNvPr>
          <p:cNvSpPr txBox="1"/>
          <p:nvPr/>
        </p:nvSpPr>
        <p:spPr>
          <a:xfrm>
            <a:off x="-243304" y="513336"/>
            <a:ext cx="7401757" cy="58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i="0">
                <a:effectLst/>
              </a:rPr>
              <a:t>You can find all the code &amp; slides on my GitHub:</a:t>
            </a:r>
            <a:endParaRPr lang="de-DE" sz="2400" dirty="0"/>
          </a:p>
        </p:txBody>
      </p:sp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E439117-A4F9-049D-0D07-73285765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1298954"/>
            <a:ext cx="8315325" cy="4425661"/>
          </a:xfrm>
          <a:prstGeom prst="rect">
            <a:avLst/>
          </a:prstGeom>
        </p:spPr>
      </p:pic>
      <p:sp>
        <p:nvSpPr>
          <p:cNvPr id="11" name="Textfeld 10">
            <a:hlinkClick r:id="rId3"/>
            <a:extLst>
              <a:ext uri="{FF2B5EF4-FFF2-40B4-BE49-F238E27FC236}">
                <a16:creationId xmlns:a16="http://schemas.microsoft.com/office/drawing/2014/main" id="{823F059D-14F6-18CA-1F6B-AA6696A5A2B5}"/>
              </a:ext>
            </a:extLst>
          </p:cNvPr>
          <p:cNvSpPr txBox="1"/>
          <p:nvPr/>
        </p:nvSpPr>
        <p:spPr>
          <a:xfrm>
            <a:off x="60572" y="6356350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github.com/</a:t>
            </a:r>
            <a:r>
              <a:rPr lang="de-DE" dirty="0" err="1">
                <a:hlinkClick r:id="rId3"/>
              </a:rPr>
              <a:t>LeonardPuettmann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azure-automl-webinar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115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5B0D6-9696-CD2B-62B4-9F025FAA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E6ED6-2583-E2BC-05B3-9369F653A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0A114C-A74F-FDC7-FCD7-886DC783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609147D-F938-2ADF-1EDF-3710FFA8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864120"/>
            <a:ext cx="10715625" cy="51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8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6D4EC-62BA-43C1-92A7-F2FBF124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0CD4C-A192-2910-4376-8FFCFBE3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D18B2-0791-F214-8927-CDB2C8D2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0E722CE-919E-2DC2-4776-34AB645C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941945"/>
            <a:ext cx="10429875" cy="50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C6684-449F-2991-0AB6-67E266779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F2F98-6C76-06B8-1C93-06561074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895894-22E4-595C-9F13-03AFB3E8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7092E4F-5FE1-8E8A-03F3-39074779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6" y="951174"/>
            <a:ext cx="10698774" cy="51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39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36E3C-89D3-1327-3008-F9ACF37B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FD862-596C-1604-933F-C97F7D9E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B13A7-F375-379A-4954-75112462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C9D182F-16F0-4CF3-2EC5-C73B2100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22" y="971890"/>
            <a:ext cx="10744156" cy="519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15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Screenshot, Software, Multimedia-Software, Text enthält.&#10;&#10;Automatisch generierte Beschreibung">
            <a:extLst>
              <a:ext uri="{FF2B5EF4-FFF2-40B4-BE49-F238E27FC236}">
                <a16:creationId xmlns:a16="http://schemas.microsoft.com/office/drawing/2014/main" id="{B2777CFB-973A-636C-C173-8BFA5F42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0" y="825500"/>
            <a:ext cx="10888987" cy="52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63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345EA6D-EF00-B773-F0B2-C07F7B82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44" y="971550"/>
            <a:ext cx="10666363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54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4AAEC-B449-175F-75B8-93155FD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E1D4-A7A3-A8A8-8492-80C6D03E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8F373-347D-6786-D84F-F7947827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647" y="2978093"/>
            <a:ext cx="5411586" cy="901813"/>
          </a:xfrm>
        </p:spPr>
        <p:txBody>
          <a:bodyPr/>
          <a:lstStyle/>
          <a:p>
            <a:pPr algn="l"/>
            <a:r>
              <a:rPr lang="en-US" dirty="0"/>
              <a:t>Understanding and deploying the best run</a:t>
            </a:r>
          </a:p>
        </p:txBody>
      </p:sp>
    </p:spTree>
    <p:extLst>
      <p:ext uri="{BB962C8B-B14F-4D97-AF65-F5344CB8AC3E}">
        <p14:creationId xmlns:p14="http://schemas.microsoft.com/office/powerpoint/2010/main" val="1533436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D14C6E3-5973-295D-B855-4F9BB1DF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00" y="837630"/>
            <a:ext cx="10800199" cy="51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24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F6727B3-FD85-6316-0321-E44AC083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63" y="789425"/>
            <a:ext cx="11043474" cy="527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03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C96F831-1680-512B-061C-2BC3E155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859211"/>
            <a:ext cx="10592947" cy="50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91403"/>
            <a:ext cx="2895600" cy="57537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22" y="1838325"/>
            <a:ext cx="5784727" cy="44291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- What is </a:t>
            </a:r>
            <a:r>
              <a:rPr lang="en-US" sz="2400" dirty="0" err="1"/>
              <a:t>AutoML</a:t>
            </a:r>
            <a:r>
              <a:rPr lang="en-US" sz="2400" dirty="0"/>
              <a:t> &amp; when to use it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- When to move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AutoML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to the cloud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- Azure ML basics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	- Authentication &amp; Python SDK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	- Compute basics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- Training a model with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AutoML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for a Kaggle competition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- Inspecting the models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- Deploying &amp; predicting with Azure (Auto)ML models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2C2E18E-43BF-FB32-251D-0828960D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934359"/>
            <a:ext cx="10953750" cy="52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58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Text, Software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CE97ABEF-66CF-2B89-95F9-C1EF725D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751208"/>
            <a:ext cx="11087100" cy="53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53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Hands-on</a:t>
            </a:r>
          </a:p>
        </p:txBody>
      </p:sp>
      <p:pic>
        <p:nvPicPr>
          <p:cNvPr id="3" name="Grafik 2" descr="Ein Bild, das Text, Software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21D73B99-5B8B-9654-38FA-88B0FD06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879475"/>
            <a:ext cx="10868025" cy="529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60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1" y="240086"/>
            <a:ext cx="8750053" cy="470127"/>
          </a:xfrm>
        </p:spPr>
        <p:txBody>
          <a:bodyPr/>
          <a:lstStyle/>
          <a:p>
            <a:pPr algn="l"/>
            <a:r>
              <a:rPr lang="en-US" dirty="0"/>
              <a:t>Consume the deployed model </a:t>
            </a:r>
          </a:p>
        </p:txBody>
      </p:sp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E90E95A8-91A9-61A1-B8F3-5DBC1408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497" y="956687"/>
            <a:ext cx="5559028" cy="53996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A68DFE3-9A35-95ED-8471-B828483FBB92}"/>
              </a:ext>
            </a:extLst>
          </p:cNvPr>
          <p:cNvSpPr txBox="1"/>
          <p:nvPr/>
        </p:nvSpPr>
        <p:spPr>
          <a:xfrm>
            <a:off x="1000124" y="1733550"/>
            <a:ext cx="2886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JSON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submission</a:t>
            </a:r>
            <a:r>
              <a:rPr lang="de-DE" dirty="0"/>
              <a:t>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F4143E-910F-8289-7AAD-DDADFBD66F66}"/>
              </a:ext>
            </a:extLst>
          </p:cNvPr>
          <p:cNvSpPr txBox="1"/>
          <p:nvPr/>
        </p:nvSpPr>
        <p:spPr>
          <a:xfrm>
            <a:off x="1000123" y="4743450"/>
            <a:ext cx="3181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send </a:t>
            </a:r>
            <a:r>
              <a:rPr lang="de-DE" dirty="0" err="1"/>
              <a:t>the</a:t>
            </a:r>
            <a:r>
              <a:rPr lang="de-DE" dirty="0"/>
              <a:t> JSON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response</a:t>
            </a:r>
            <a:r>
              <a:rPr lang="de-DE" dirty="0"/>
              <a:t>.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00B1825-FDD5-869A-8C96-CAA2B53B0144}"/>
              </a:ext>
            </a:extLst>
          </p:cNvPr>
          <p:cNvCxnSpPr>
            <a:stCxn id="4" idx="3"/>
          </p:cNvCxnSpPr>
          <p:nvPr/>
        </p:nvCxnSpPr>
        <p:spPr>
          <a:xfrm flipV="1">
            <a:off x="3886199" y="2190750"/>
            <a:ext cx="609601" cy="446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FF55D5C-99B9-16C9-EE40-27BB0F63BC65}"/>
              </a:ext>
            </a:extLst>
          </p:cNvPr>
          <p:cNvCxnSpPr/>
          <p:nvPr/>
        </p:nvCxnSpPr>
        <p:spPr>
          <a:xfrm flipV="1">
            <a:off x="3886199" y="5514975"/>
            <a:ext cx="609601" cy="446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942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0E1DC-B4A6-CA77-5409-8C5DBC0E4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10F5-6D06-120D-4EDC-5B5A8B9E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7E2A84-2DEB-431E-A0FD-8E91A4D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1" y="240086"/>
            <a:ext cx="8750053" cy="470127"/>
          </a:xfrm>
        </p:spPr>
        <p:txBody>
          <a:bodyPr/>
          <a:lstStyle/>
          <a:p>
            <a:pPr algn="l"/>
            <a:r>
              <a:rPr lang="en-US" dirty="0"/>
              <a:t>Consume the deployed model </a:t>
            </a:r>
          </a:p>
        </p:txBody>
      </p:sp>
      <p:pic>
        <p:nvPicPr>
          <p:cNvPr id="8" name="Grafik 7" descr="Ein Bild, das Text, Screenshot, Webseite, Software enthält.&#10;&#10;Automatisch generierte Beschreibung">
            <a:extLst>
              <a:ext uri="{FF2B5EF4-FFF2-40B4-BE49-F238E27FC236}">
                <a16:creationId xmlns:a16="http://schemas.microsoft.com/office/drawing/2014/main" id="{95C09031-B465-8775-C6EE-C86AC07D2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9"/>
          <a:stretch/>
        </p:blipFill>
        <p:spPr>
          <a:xfrm>
            <a:off x="790575" y="882802"/>
            <a:ext cx="10820400" cy="50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69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4AAEC-B449-175F-75B8-93155FD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E1D4-A7A3-A8A8-8492-80C6D03E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58F373-347D-6786-D84F-F7947827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647" y="2978093"/>
            <a:ext cx="5411586" cy="901813"/>
          </a:xfrm>
        </p:spPr>
        <p:txBody>
          <a:bodyPr/>
          <a:lstStyle/>
          <a:p>
            <a:pPr algn="l"/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for your attention!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" name="Picture 8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AED48D6C-D7B0-1CC9-99AA-C482C6AF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90" y="2375603"/>
            <a:ext cx="1944359" cy="194435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E900B9E5-422F-DE53-FD2D-F1348D63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" y="5605702"/>
            <a:ext cx="732991" cy="3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F6E332C1-74D4-559B-60F3-4C6C4956B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221647"/>
            <a:ext cx="411832" cy="41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6459E8-85B2-4130-48AF-F45CCF2AA48C}"/>
              </a:ext>
            </a:extLst>
          </p:cNvPr>
          <p:cNvSpPr txBox="1">
            <a:spLocks/>
          </p:cNvSpPr>
          <p:nvPr/>
        </p:nvSpPr>
        <p:spPr>
          <a:xfrm>
            <a:off x="1250032" y="5605702"/>
            <a:ext cx="2378993" cy="470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Leonard Püttmann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3810CA-1218-0983-377E-B051F621BDDD}"/>
              </a:ext>
            </a:extLst>
          </p:cNvPr>
          <p:cNvSpPr txBox="1">
            <a:spLocks/>
          </p:cNvSpPr>
          <p:nvPr/>
        </p:nvSpPr>
        <p:spPr>
          <a:xfrm>
            <a:off x="1269082" y="6261600"/>
            <a:ext cx="4826918" cy="470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github.com/</a:t>
            </a:r>
            <a:r>
              <a:rPr lang="en-US" sz="2000" dirty="0" err="1"/>
              <a:t>LeonardPuettmann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Kern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448C98C-D006-1A54-D377-923D6E72BC73}"/>
              </a:ext>
            </a:extLst>
          </p:cNvPr>
          <p:cNvCxnSpPr>
            <a:cxnSpLocks/>
          </p:cNvCxnSpPr>
          <p:nvPr/>
        </p:nvCxnSpPr>
        <p:spPr>
          <a:xfrm flipH="1">
            <a:off x="3781425" y="5605702"/>
            <a:ext cx="762000" cy="8572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4FF5547B-0C65-A428-83C5-9BA6D37E012E}"/>
              </a:ext>
            </a:extLst>
          </p:cNvPr>
          <p:cNvSpPr txBox="1"/>
          <p:nvPr/>
        </p:nvSpPr>
        <p:spPr>
          <a:xfrm>
            <a:off x="4543425" y="5390368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stay</a:t>
            </a:r>
            <a:r>
              <a:rPr lang="de-DE" dirty="0"/>
              <a:t> in </a:t>
            </a:r>
            <a:r>
              <a:rPr lang="de-DE" dirty="0" err="1"/>
              <a:t>touch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09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0AFA6-025C-0AF3-45ED-C1308F470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A013-15B2-1A52-4CBB-CFE4D7C28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522514"/>
            <a:ext cx="4179570" cy="334185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AutoMl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68338-4575-AAAD-44AC-3ABF4B5C9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/>
          <a:lstStyle/>
          <a:p>
            <a:r>
              <a:rPr lang="en-US" dirty="0"/>
              <a:t>And when should you use it?</a:t>
            </a:r>
          </a:p>
        </p:txBody>
      </p:sp>
    </p:spTree>
    <p:extLst>
      <p:ext uri="{BB962C8B-B14F-4D97-AF65-F5344CB8AC3E}">
        <p14:creationId xmlns:p14="http://schemas.microsoft.com/office/powerpoint/2010/main" val="411652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7E33D-45A7-7D31-6F19-E7C567E0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F67CB6-549B-8E2F-0475-43BC1C8B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What is </a:t>
            </a:r>
            <a:r>
              <a:rPr lang="en-US" dirty="0" err="1"/>
              <a:t>AutoML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35E7D-C57E-52F7-C827-7842C9765352}"/>
              </a:ext>
            </a:extLst>
          </p:cNvPr>
          <p:cNvSpPr txBox="1"/>
          <p:nvPr/>
        </p:nvSpPr>
        <p:spPr>
          <a:xfrm>
            <a:off x="2395121" y="2583063"/>
            <a:ext cx="7401757" cy="169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i="0" dirty="0">
                <a:effectLst/>
              </a:rPr>
              <a:t>Automated machine learning is the process of automating the </a:t>
            </a:r>
            <a:r>
              <a:rPr lang="en-US" sz="2400" b="1" i="0" dirty="0">
                <a:solidFill>
                  <a:srgbClr val="0064B5"/>
                </a:solidFill>
                <a:effectLst/>
              </a:rPr>
              <a:t>time-consuming</a:t>
            </a:r>
            <a:r>
              <a:rPr lang="en-US" sz="2400" b="0" i="0" dirty="0">
                <a:effectLst/>
              </a:rPr>
              <a:t>, </a:t>
            </a:r>
            <a:r>
              <a:rPr lang="en-US" sz="2400" b="1" i="0" dirty="0">
                <a:solidFill>
                  <a:srgbClr val="0064B5"/>
                </a:solidFill>
                <a:effectLst/>
              </a:rPr>
              <a:t>iterative</a:t>
            </a:r>
            <a:r>
              <a:rPr lang="en-US" sz="2400" b="0" i="0" dirty="0">
                <a:effectLst/>
              </a:rPr>
              <a:t> tasks of machine learning model development.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71682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91D9C-6224-997C-110E-0D302638B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3CA5B-A7CE-33DB-DFFE-7B0F5404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CAEAF-623D-63AD-3C21-95A69841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DF61C4-07AD-C8F9-F3ED-B5E1F74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What is </a:t>
            </a:r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3B883-E639-2CF2-9F62-79895EDA697F}"/>
              </a:ext>
            </a:extLst>
          </p:cNvPr>
          <p:cNvSpPr txBox="1"/>
          <p:nvPr/>
        </p:nvSpPr>
        <p:spPr>
          <a:xfrm>
            <a:off x="2395121" y="2583063"/>
            <a:ext cx="7401757" cy="169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i="0" dirty="0">
                <a:effectLst/>
              </a:rPr>
              <a:t>It allows </a:t>
            </a:r>
            <a:r>
              <a:rPr lang="en-US" sz="2400" b="1" i="0" dirty="0">
                <a:solidFill>
                  <a:srgbClr val="0064B5"/>
                </a:solidFill>
                <a:effectLst/>
              </a:rPr>
              <a:t>data scientists</a:t>
            </a:r>
            <a:r>
              <a:rPr lang="en-US" sz="2400" b="0" i="0" dirty="0">
                <a:effectLst/>
              </a:rPr>
              <a:t>, </a:t>
            </a:r>
            <a:r>
              <a:rPr lang="en-US" sz="2400" b="1" i="0" dirty="0">
                <a:solidFill>
                  <a:srgbClr val="0064B5"/>
                </a:solidFill>
                <a:effectLst/>
              </a:rPr>
              <a:t>analysts</a:t>
            </a:r>
            <a:r>
              <a:rPr lang="en-US" sz="2400" b="0" i="0" dirty="0">
                <a:effectLst/>
              </a:rPr>
              <a:t>, and </a:t>
            </a:r>
            <a:r>
              <a:rPr lang="en-US" sz="2400" b="1" i="0" dirty="0">
                <a:solidFill>
                  <a:srgbClr val="0064B5"/>
                </a:solidFill>
                <a:effectLst/>
              </a:rPr>
              <a:t>developers</a:t>
            </a:r>
            <a:r>
              <a:rPr lang="en-US" sz="2400" b="0" i="0" dirty="0">
                <a:effectLst/>
              </a:rPr>
              <a:t> to build ML models with high </a:t>
            </a:r>
            <a:r>
              <a:rPr lang="en-US" sz="2400" b="1" i="0" dirty="0">
                <a:solidFill>
                  <a:srgbClr val="0064B5"/>
                </a:solidFill>
                <a:effectLst/>
              </a:rPr>
              <a:t>scale</a:t>
            </a:r>
            <a:r>
              <a:rPr lang="en-US" sz="2400" b="0" i="0" dirty="0">
                <a:effectLst/>
              </a:rPr>
              <a:t>, </a:t>
            </a:r>
            <a:r>
              <a:rPr lang="en-US" sz="2400" b="1" i="0" dirty="0">
                <a:solidFill>
                  <a:srgbClr val="0064B5"/>
                </a:solidFill>
                <a:effectLst/>
              </a:rPr>
              <a:t>efficiency</a:t>
            </a:r>
            <a:r>
              <a:rPr lang="en-US" sz="2400" b="0" i="0" dirty="0">
                <a:effectLst/>
              </a:rPr>
              <a:t>, and </a:t>
            </a:r>
            <a:r>
              <a:rPr lang="en-US" sz="2400" b="1" i="0" dirty="0">
                <a:solidFill>
                  <a:srgbClr val="0064B5"/>
                </a:solidFill>
                <a:effectLst/>
              </a:rPr>
              <a:t>productivity</a:t>
            </a:r>
            <a:r>
              <a:rPr lang="en-US" sz="2400" b="0" i="0" dirty="0">
                <a:effectLst/>
              </a:rPr>
              <a:t> all while sustaining model quality.</a:t>
            </a:r>
            <a:endParaRPr lang="de-D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E3076-E18F-AE01-A8FC-BB21CE85A991}"/>
              </a:ext>
            </a:extLst>
          </p:cNvPr>
          <p:cNvSpPr txBox="1"/>
          <p:nvPr/>
        </p:nvSpPr>
        <p:spPr>
          <a:xfrm>
            <a:off x="263232" y="5971583"/>
            <a:ext cx="4263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What is automated ML? </a:t>
            </a:r>
            <a:r>
              <a:rPr lang="en-US" dirty="0" err="1">
                <a:hlinkClick r:id="rId2"/>
              </a:rPr>
              <a:t>AutoML</a:t>
            </a:r>
            <a:r>
              <a:rPr lang="en-US" dirty="0">
                <a:hlinkClick r:id="rId2"/>
              </a:rPr>
              <a:t> - Azure Machine Learning | Microsoft Learn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82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3C779-66A7-8F05-F39B-4B9AC7D5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C8FF8-14A4-7048-09C0-0697B1EB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EE598E-D87A-DF7A-B18C-11D53532F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22" y="240086"/>
            <a:ext cx="5411586" cy="470127"/>
          </a:xfrm>
        </p:spPr>
        <p:txBody>
          <a:bodyPr/>
          <a:lstStyle/>
          <a:p>
            <a:pPr algn="l"/>
            <a:r>
              <a:rPr lang="en-US" dirty="0"/>
              <a:t>What is </a:t>
            </a:r>
            <a:r>
              <a:rPr lang="en-US" dirty="0" err="1"/>
              <a:t>AutoML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24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Win32_SL_V2" id="{0E60AB4E-417B-45C1-9301-1C9D3943EB7F}" vid="{199B3929-907A-4692-88BF-6063DC97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AB34632-EE39-4722-B8A6-C2A6B86CC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8A5EB6-E9B8-417D-B09E-03811FBC9B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5CEF65-757A-4D05-90BA-ED40BC2E515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776</Words>
  <Application>Microsoft Office PowerPoint</Application>
  <PresentationFormat>Breitbild</PresentationFormat>
  <Paragraphs>196</Paragraphs>
  <Slides>55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0" baseType="lpstr">
      <vt:lpstr>Arial</vt:lpstr>
      <vt:lpstr>Calibri</vt:lpstr>
      <vt:lpstr>Tenorite</vt:lpstr>
      <vt:lpstr>Wingdings</vt:lpstr>
      <vt:lpstr>Custom</vt:lpstr>
      <vt:lpstr>Train and Deploy models with Azure AUTOML</vt:lpstr>
      <vt:lpstr>About me</vt:lpstr>
      <vt:lpstr>About me</vt:lpstr>
      <vt:lpstr>Slides &amp; code</vt:lpstr>
      <vt:lpstr>AGENDA</vt:lpstr>
      <vt:lpstr>What is AutoMl?</vt:lpstr>
      <vt:lpstr>What is AutoML </vt:lpstr>
      <vt:lpstr>What is AutoML</vt:lpstr>
      <vt:lpstr>What is AutoML</vt:lpstr>
      <vt:lpstr>What is AutoML</vt:lpstr>
      <vt:lpstr>What is AutoML</vt:lpstr>
      <vt:lpstr>What is AutoML</vt:lpstr>
      <vt:lpstr>What is AutoML</vt:lpstr>
      <vt:lpstr>Automl vs Hpo</vt:lpstr>
      <vt:lpstr>Moving AutoML to the Cloud</vt:lpstr>
      <vt:lpstr>What is Azure AutoML</vt:lpstr>
      <vt:lpstr>Available for many different tasks</vt:lpstr>
      <vt:lpstr>Some Azure ML Basics </vt:lpstr>
      <vt:lpstr>Let’s talk about compute</vt:lpstr>
      <vt:lpstr>Compute Instances</vt:lpstr>
      <vt:lpstr>Compute Clusters</vt:lpstr>
      <vt:lpstr>Compute Clusters</vt:lpstr>
      <vt:lpstr>Compute Clusters</vt:lpstr>
      <vt:lpstr>Compute Clusters</vt:lpstr>
      <vt:lpstr>Authenticating in Azure ML SKD V2 for Python</vt:lpstr>
      <vt:lpstr>Training a Model</vt:lpstr>
      <vt:lpstr>The dataset</vt:lpstr>
      <vt:lpstr>The dataset</vt:lpstr>
      <vt:lpstr>Hands-on</vt:lpstr>
      <vt:lpstr>Creating a dataset in Azure ML </vt:lpstr>
      <vt:lpstr>Creating a dataset</vt:lpstr>
      <vt:lpstr>Creating a dataset</vt:lpstr>
      <vt:lpstr>Creating a dataset</vt:lpstr>
      <vt:lpstr>Creating a dataset</vt:lpstr>
      <vt:lpstr>Creating a dataset</vt:lpstr>
      <vt:lpstr>Creating a dataset</vt:lpstr>
      <vt:lpstr>Creating An Auto ml job for our dataset</vt:lpstr>
      <vt:lpstr>Hands-on</vt:lpstr>
      <vt:lpstr>Hands-on</vt:lpstr>
      <vt:lpstr>Hands-on</vt:lpstr>
      <vt:lpstr>Hands-on</vt:lpstr>
      <vt:lpstr>Hands-on</vt:lpstr>
      <vt:lpstr>Hands-on</vt:lpstr>
      <vt:lpstr>Hands-on</vt:lpstr>
      <vt:lpstr>Hands-on</vt:lpstr>
      <vt:lpstr>Understanding and deploying the best run</vt:lpstr>
      <vt:lpstr>Hands-on</vt:lpstr>
      <vt:lpstr>Hands-on</vt:lpstr>
      <vt:lpstr>Hands-on</vt:lpstr>
      <vt:lpstr>Hands-on</vt:lpstr>
      <vt:lpstr>Hands-on</vt:lpstr>
      <vt:lpstr>Hands-on</vt:lpstr>
      <vt:lpstr>Consume the deployed model </vt:lpstr>
      <vt:lpstr>Consume the deployed model </vt:lpstr>
      <vt:lpstr>Thank you  for your attention!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2023-09-05T22:33:03Z</dcterms:created>
  <dcterms:modified xsi:type="dcterms:W3CDTF">2024-01-21T12:24:28Z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